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3"/>
  </p:notesMasterIdLst>
  <p:sldIdLst>
    <p:sldId id="295" r:id="rId6"/>
    <p:sldId id="310" r:id="rId7"/>
    <p:sldId id="311" r:id="rId8"/>
    <p:sldId id="323" r:id="rId9"/>
    <p:sldId id="330" r:id="rId10"/>
    <p:sldId id="324" r:id="rId11"/>
    <p:sldId id="326" r:id="rId12"/>
    <p:sldId id="327" r:id="rId13"/>
    <p:sldId id="328" r:id="rId14"/>
    <p:sldId id="256" r:id="rId15"/>
    <p:sldId id="263" r:id="rId16"/>
    <p:sldId id="268" r:id="rId17"/>
    <p:sldId id="278" r:id="rId18"/>
    <p:sldId id="279" r:id="rId19"/>
    <p:sldId id="297" r:id="rId20"/>
    <p:sldId id="281" r:id="rId21"/>
    <p:sldId id="340" r:id="rId22"/>
    <p:sldId id="282" r:id="rId23"/>
    <p:sldId id="298" r:id="rId24"/>
    <p:sldId id="284" r:id="rId25"/>
    <p:sldId id="285" r:id="rId26"/>
    <p:sldId id="337" r:id="rId27"/>
    <p:sldId id="338" r:id="rId28"/>
    <p:sldId id="339" r:id="rId29"/>
    <p:sldId id="313" r:id="rId30"/>
    <p:sldId id="317" r:id="rId31"/>
    <p:sldId id="314" r:id="rId32"/>
    <p:sldId id="315" r:id="rId33"/>
    <p:sldId id="333" r:id="rId34"/>
    <p:sldId id="316" r:id="rId35"/>
    <p:sldId id="299" r:id="rId36"/>
    <p:sldId id="287" r:id="rId37"/>
    <p:sldId id="302" r:id="rId38"/>
    <p:sldId id="305" r:id="rId39"/>
    <p:sldId id="292" r:id="rId40"/>
    <p:sldId id="331" r:id="rId41"/>
    <p:sldId id="332" r:id="rId42"/>
    <p:sldId id="306" r:id="rId43"/>
    <p:sldId id="307" r:id="rId44"/>
    <p:sldId id="290" r:id="rId45"/>
    <p:sldId id="300" r:id="rId46"/>
    <p:sldId id="293" r:id="rId47"/>
    <p:sldId id="289" r:id="rId48"/>
    <p:sldId id="294" r:id="rId49"/>
    <p:sldId id="318" r:id="rId50"/>
    <p:sldId id="319" r:id="rId51"/>
    <p:sldId id="322" r:id="rId52"/>
    <p:sldId id="334" r:id="rId53"/>
    <p:sldId id="343" r:id="rId54"/>
    <p:sldId id="335" r:id="rId55"/>
    <p:sldId id="341" r:id="rId56"/>
    <p:sldId id="342" r:id="rId57"/>
    <p:sldId id="320" r:id="rId58"/>
    <p:sldId id="344" r:id="rId59"/>
    <p:sldId id="321" r:id="rId60"/>
    <p:sldId id="336" r:id="rId61"/>
    <p:sldId id="308" r:id="rId6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25406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70" d="100"/>
          <a:sy n="70" d="100"/>
        </p:scale>
        <p:origin x="-125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90.emf"/><Relationship Id="rId18" Type="http://schemas.openxmlformats.org/officeDocument/2006/relationships/image" Target="../media/image95.emf"/><Relationship Id="rId3" Type="http://schemas.openxmlformats.org/officeDocument/2006/relationships/image" Target="../media/image80.emf"/><Relationship Id="rId21" Type="http://schemas.openxmlformats.org/officeDocument/2006/relationships/image" Target="../media/image98.emf"/><Relationship Id="rId7" Type="http://schemas.openxmlformats.org/officeDocument/2006/relationships/image" Target="../media/image84.emf"/><Relationship Id="rId12" Type="http://schemas.openxmlformats.org/officeDocument/2006/relationships/image" Target="../media/image89.emf"/><Relationship Id="rId17" Type="http://schemas.openxmlformats.org/officeDocument/2006/relationships/image" Target="../media/image94.emf"/><Relationship Id="rId2" Type="http://schemas.openxmlformats.org/officeDocument/2006/relationships/image" Target="../media/image79.emf"/><Relationship Id="rId16" Type="http://schemas.openxmlformats.org/officeDocument/2006/relationships/image" Target="../media/image93.emf"/><Relationship Id="rId20" Type="http://schemas.openxmlformats.org/officeDocument/2006/relationships/image" Target="../media/image97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5" Type="http://schemas.openxmlformats.org/officeDocument/2006/relationships/image" Target="../media/image92.emf"/><Relationship Id="rId10" Type="http://schemas.openxmlformats.org/officeDocument/2006/relationships/image" Target="../media/image87.emf"/><Relationship Id="rId19" Type="http://schemas.openxmlformats.org/officeDocument/2006/relationships/image" Target="../media/image96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Relationship Id="rId14" Type="http://schemas.openxmlformats.org/officeDocument/2006/relationships/image" Target="../media/image9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8D02-0B9E-428D-B76B-1D270C504F4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19F1-E130-40B3-B5BC-0861B3060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AF59-9DDD-47E9-A47F-9B6D08B5E7B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2864" y="9383222"/>
            <a:ext cx="2944812" cy="49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398E89-D11D-46E1-8BB5-1CDE56E1616E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3637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23"/>
            <a:ext cx="4984750" cy="4442938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F33E63-49EC-4ED9-8C48-EBE28842465B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363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F1D3E3-430F-4AA8-A7F8-4DBD3A57AD1C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36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687631-79CD-4A6E-87B8-D78F92B0231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363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BB78040-8BFA-4D0F-B5A0-5E4E88F036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5573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F54DCEE-41F6-4043-99F6-577F2993010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150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222E681-6B0D-4F06-9FCD-7A0703A9D46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74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3EB702-D109-4A9D-AAAE-81D615AD423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98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A4CFD4D-AE39-453B-BC13-D9141B4166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98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0B2D00E-694D-4B2C-92CC-9800BC3F69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745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ABA4887-A0F6-4C6C-82D0-C03FBA7E9C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18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187B33A-2015-4DDF-81FD-615C9EDC5B1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93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E5CA6EF-11EF-49FC-855A-655ECC8699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442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0703EE3F-7AD2-4778-BFC9-C60179231A4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513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5C17F68-1727-4255-9078-722C0D03BAE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5781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BB78040-8BFA-4D0F-B5A0-5E4E88F036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60998"/>
      </p:ext>
    </p:extLst>
  </p:cSld>
  <p:clrMapOvr>
    <a:masterClrMapping/>
  </p:clrMapOvr>
  <p:transition spd="med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F54DCEE-41F6-4043-99F6-577F2993010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8625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222E681-6B0D-4F06-9FCD-7A0703A9D46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584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3EB702-D109-4A9D-AAAE-81D615AD423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859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A4CFD4D-AE39-453B-BC13-D9141B4166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7078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0B2D00E-694D-4B2C-92CC-9800BC3F69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75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ABA4887-A0F6-4C6C-82D0-C03FBA7E9C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15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187B33A-2015-4DDF-81FD-615C9EDC5B1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0248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E5CA6EF-11EF-49FC-855A-655ECC8699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043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0703EE3F-7AD2-4778-BFC9-C60179231A4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202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5C17F68-1727-4255-9078-722C0D03BAE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643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BB78040-8BFA-4D0F-B5A0-5E4E88F036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25629"/>
      </p:ext>
    </p:extLst>
  </p:cSld>
  <p:clrMapOvr>
    <a:masterClrMapping/>
  </p:clrMapOvr>
  <p:transition spd="med">
    <p:fade/>
  </p:transition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F54DCEE-41F6-4043-99F6-577F2993010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927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222E681-6B0D-4F06-9FCD-7A0703A9D46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4768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3EB702-D109-4A9D-AAAE-81D615AD423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452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A4CFD4D-AE39-453B-BC13-D9141B41666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4442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0B2D00E-694D-4B2C-92CC-9800BC3F69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98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ABA4887-A0F6-4C6C-82D0-C03FBA7E9C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096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187B33A-2015-4DDF-81FD-615C9EDC5B1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690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E5CA6EF-11EF-49FC-855A-655ECC8699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1695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0703EE3F-7AD2-4778-BFC9-C60179231A4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1860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5C17F68-1727-4255-9078-722C0D03BAE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46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1306513"/>
            <a:ext cx="8991600" cy="55514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1154113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1306513"/>
            <a:ext cx="152400" cy="5551487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538"/>
            <a:ext cx="38401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204788"/>
            <a:ext cx="77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76825" y="304800"/>
            <a:ext cx="412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400" b="1">
                <a:solidFill>
                  <a:prstClr val="black"/>
                </a:solidFill>
                <a:cs typeface="Arial" charset="0"/>
              </a:rPr>
              <a:t>საქართველოს შრომის, ჯანმრთელობისა და სოციალური დაცვის სამინისტრო</a:t>
            </a:r>
            <a:endParaRPr 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7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0962"/>
            <a:ext cx="4135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61890"/>
            <a:ext cx="57150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148263" y="80962"/>
            <a:ext cx="41227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300" b="1" dirty="0">
                <a:solidFill>
                  <a:srgbClr val="CC3300"/>
                </a:solidFill>
                <a:cs typeface="Arial" charset="0"/>
              </a:rPr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rot="16200000">
            <a:off x="-2928963" y="3714755"/>
            <a:ext cx="6072206" cy="21428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70483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F15FB-FE8A-4B8D-83FA-414843A5BE3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7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4E078-19CC-4F6E-A666-52A3DB2B12A0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41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54868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92696"/>
            <a:ext cx="179512" cy="6165304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15816" cy="3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27384"/>
            <a:ext cx="576709" cy="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35689" y="0"/>
            <a:ext cx="2808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00" b="1" dirty="0">
                <a:solidFill>
                  <a:prstClr val="black"/>
                </a:solidFill>
                <a:cs typeface="Arial" charset="0"/>
              </a:rPr>
              <a:t>საქართველოს შრომის, ჯანმრთელობისა და სოციალური დაცვის სამინისტრო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1D57C-9B53-4991-953F-297A9CD951A9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89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E8329-1503-47EF-9D7A-60A618DA0F51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44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E6BFD-6D17-419E-B7AC-EC030AE0A47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8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B5555-8852-4FAF-98EC-BD7E30DC8096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5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D49E2-9C89-4D94-A81B-D92CB4EDFE2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46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1DE6C-86EB-4CE2-AAA7-2D4A6E349DDA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35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4372A-5ED3-4909-AE63-8C7F25647FDA}" type="datetimeFigureOut">
              <a:rPr lang="ka-GE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08.10.2012</a:t>
            </a:fld>
            <a:endParaRPr lang="ka-G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CFC93-A14F-46FF-87DC-701AF3063B0D}" type="slidenum">
              <a:rPr lang="ka-GE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a-G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0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B4C9-86BE-449F-964C-CEAB3CFA4B7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9A1366E-3305-4A0F-8FE6-D3BDA0E4E90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8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9A1366E-3305-4A0F-8FE6-D3BDA0E4E90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9A1366E-3305-4A0F-8FE6-D3BDA0E4E908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wmf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3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47.jpeg"/><Relationship Id="rId18" Type="http://schemas.openxmlformats.org/officeDocument/2006/relationships/image" Target="../media/image58.jpeg"/><Relationship Id="rId3" Type="http://schemas.openxmlformats.org/officeDocument/2006/relationships/image" Target="../media/image52.png"/><Relationship Id="rId7" Type="http://schemas.openxmlformats.org/officeDocument/2006/relationships/image" Target="../media/image37.png"/><Relationship Id="rId12" Type="http://schemas.openxmlformats.org/officeDocument/2006/relationships/image" Target="../media/image46.jpeg"/><Relationship Id="rId17" Type="http://schemas.openxmlformats.org/officeDocument/2006/relationships/image" Target="../media/image57.png"/><Relationship Id="rId2" Type="http://schemas.openxmlformats.org/officeDocument/2006/relationships/image" Target="../media/image5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45.jpeg"/><Relationship Id="rId5" Type="http://schemas.openxmlformats.org/officeDocument/2006/relationships/image" Target="../media/image29.jpeg"/><Relationship Id="rId15" Type="http://schemas.openxmlformats.org/officeDocument/2006/relationships/image" Target="../media/image33.jpeg"/><Relationship Id="rId10" Type="http://schemas.openxmlformats.org/officeDocument/2006/relationships/image" Target="../media/image56.jpeg"/><Relationship Id="rId4" Type="http://schemas.openxmlformats.org/officeDocument/2006/relationships/image" Target="../media/image28.png"/><Relationship Id="rId9" Type="http://schemas.openxmlformats.org/officeDocument/2006/relationships/image" Target="../media/image55.jpe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4.jpeg"/><Relationship Id="rId18" Type="http://schemas.openxmlformats.org/officeDocument/2006/relationships/image" Target="../media/image70.jpeg"/><Relationship Id="rId3" Type="http://schemas.openxmlformats.org/officeDocument/2006/relationships/image" Target="../media/image34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69.jpeg"/><Relationship Id="rId2" Type="http://schemas.openxmlformats.org/officeDocument/2006/relationships/image" Target="../media/image59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5" Type="http://schemas.openxmlformats.org/officeDocument/2006/relationships/image" Target="../media/image47.jpeg"/><Relationship Id="rId10" Type="http://schemas.openxmlformats.org/officeDocument/2006/relationships/image" Target="../media/image65.jpeg"/><Relationship Id="rId19" Type="http://schemas.openxmlformats.org/officeDocument/2006/relationships/image" Target="../media/image71.jpeg"/><Relationship Id="rId4" Type="http://schemas.openxmlformats.org/officeDocument/2006/relationships/image" Target="../media/image33.jpeg"/><Relationship Id="rId9" Type="http://schemas.openxmlformats.org/officeDocument/2006/relationships/image" Target="../media/image64.jpeg"/><Relationship Id="rId1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6.jpeg"/><Relationship Id="rId3" Type="http://schemas.openxmlformats.org/officeDocument/2006/relationships/image" Target="../media/image34.jpeg"/><Relationship Id="rId7" Type="http://schemas.openxmlformats.org/officeDocument/2006/relationships/image" Target="../media/image62.jpeg"/><Relationship Id="rId12" Type="http://schemas.openxmlformats.org/officeDocument/2006/relationships/image" Target="../media/image7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33.jpeg"/><Relationship Id="rId9" Type="http://schemas.openxmlformats.org/officeDocument/2006/relationships/image" Target="../media/image64.jpeg"/><Relationship Id="rId1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file:///F:\satamasho.vsd\Drawing\~Page-3\Sheet.240" TargetMode="External"/><Relationship Id="rId13" Type="http://schemas.openxmlformats.org/officeDocument/2006/relationships/image" Target="../media/image103.png"/><Relationship Id="rId18" Type="http://schemas.openxmlformats.org/officeDocument/2006/relationships/oleObject" Target="file:///F:\satamasho.vsd\Drawing\~Page-3\Sheet.71" TargetMode="External"/><Relationship Id="rId26" Type="http://schemas.openxmlformats.org/officeDocument/2006/relationships/oleObject" Target="file:///F:\satamasho.vsd\Drawing\~Page-3\Sheet.85" TargetMode="External"/><Relationship Id="rId39" Type="http://schemas.openxmlformats.org/officeDocument/2006/relationships/image" Target="../media/image94.emf"/><Relationship Id="rId3" Type="http://schemas.openxmlformats.org/officeDocument/2006/relationships/image" Target="../media/image99.emf"/><Relationship Id="rId21" Type="http://schemas.openxmlformats.org/officeDocument/2006/relationships/image" Target="../media/image83.emf"/><Relationship Id="rId34" Type="http://schemas.openxmlformats.org/officeDocument/2006/relationships/image" Target="../media/image90.emf"/><Relationship Id="rId42" Type="http://schemas.openxmlformats.org/officeDocument/2006/relationships/image" Target="../media/image97.emf"/><Relationship Id="rId7" Type="http://schemas.openxmlformats.org/officeDocument/2006/relationships/image" Target="../media/image101.emf"/><Relationship Id="rId12" Type="http://schemas.openxmlformats.org/officeDocument/2006/relationships/image" Target="../media/image80.emf"/><Relationship Id="rId17" Type="http://schemas.openxmlformats.org/officeDocument/2006/relationships/image" Target="../media/image106.png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image" Target="../media/image93.emf"/><Relationship Id="rId46" Type="http://schemas.openxmlformats.org/officeDocument/2006/relationships/oleObject" Target="satamasho.vsd/Drawing/~Page-3/Sheet.73" TargetMode="Externa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5.png"/><Relationship Id="rId20" Type="http://schemas.openxmlformats.org/officeDocument/2006/relationships/oleObject" Target="file:///F:\satamasho.vsd\Drawing\~Page-3\Sheet.72" TargetMode="External"/><Relationship Id="rId29" Type="http://schemas.openxmlformats.org/officeDocument/2006/relationships/image" Target="../media/image87.emf"/><Relationship Id="rId41" Type="http://schemas.openxmlformats.org/officeDocument/2006/relationships/image" Target="../media/image9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emf"/><Relationship Id="rId11" Type="http://schemas.openxmlformats.org/officeDocument/2006/relationships/oleObject" Target="file:///F:\satamasho.vsd\Drawing\~Page-4\Sheet.183" TargetMode="External"/><Relationship Id="rId24" Type="http://schemas.openxmlformats.org/officeDocument/2006/relationships/oleObject" Target="file:///F:\satamasho.vsd\Drawing\~Page-3\Sheet.75" TargetMode="External"/><Relationship Id="rId32" Type="http://schemas.openxmlformats.org/officeDocument/2006/relationships/oleObject" Target="file:///F:\satamasho.vsd\Drawing\~Page-3\Sheet.62" TargetMode="External"/><Relationship Id="rId37" Type="http://schemas.openxmlformats.org/officeDocument/2006/relationships/image" Target="../media/image92.emf"/><Relationship Id="rId40" Type="http://schemas.openxmlformats.org/officeDocument/2006/relationships/image" Target="../media/image95.emf"/><Relationship Id="rId45" Type="http://schemas.openxmlformats.org/officeDocument/2006/relationships/image" Target="../media/image108.png"/><Relationship Id="rId5" Type="http://schemas.openxmlformats.org/officeDocument/2006/relationships/oleObject" Target="file:///F:\satamasho.vsd\Drawing\~Page-3\Sheet.238" TargetMode="External"/><Relationship Id="rId15" Type="http://schemas.openxmlformats.org/officeDocument/2006/relationships/image" Target="../media/image104.png"/><Relationship Id="rId23" Type="http://schemas.openxmlformats.org/officeDocument/2006/relationships/image" Target="../media/image84.emf"/><Relationship Id="rId28" Type="http://schemas.openxmlformats.org/officeDocument/2006/relationships/oleObject" Target="file:///F:\satamasho.vsd\Drawing\~Page-3\Sheet.89" TargetMode="External"/><Relationship Id="rId36" Type="http://schemas.openxmlformats.org/officeDocument/2006/relationships/oleObject" Target="file:///F:\satamasho.vsd\Drawing\~Page-3\Sheet.73" TargetMode="External"/><Relationship Id="rId10" Type="http://schemas.openxmlformats.org/officeDocument/2006/relationships/image" Target="../media/image102.png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4" Type="http://schemas.openxmlformats.org/officeDocument/2006/relationships/image" Target="../media/image107.png"/><Relationship Id="rId4" Type="http://schemas.openxmlformats.org/officeDocument/2006/relationships/image" Target="../media/image100.png"/><Relationship Id="rId9" Type="http://schemas.openxmlformats.org/officeDocument/2006/relationships/image" Target="../media/image79.emf"/><Relationship Id="rId14" Type="http://schemas.openxmlformats.org/officeDocument/2006/relationships/image" Target="../media/image81.emf"/><Relationship Id="rId22" Type="http://schemas.openxmlformats.org/officeDocument/2006/relationships/oleObject" Target="file:///F:\satamasho.vsd\Drawing\~Page-3\Sheet.74" TargetMode="External"/><Relationship Id="rId27" Type="http://schemas.openxmlformats.org/officeDocument/2006/relationships/image" Target="../media/image86.emf"/><Relationship Id="rId30" Type="http://schemas.openxmlformats.org/officeDocument/2006/relationships/oleObject" Target="file:///F:\satamasho.vsd\Drawing\~Page-3\Sheet.61" TargetMode="External"/><Relationship Id="rId35" Type="http://schemas.openxmlformats.org/officeDocument/2006/relationships/image" Target="../media/image91.emf"/><Relationship Id="rId43" Type="http://schemas.openxmlformats.org/officeDocument/2006/relationships/image" Target="../media/image9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2.jpeg"/><Relationship Id="rId4" Type="http://schemas.openxmlformats.org/officeDocument/2006/relationships/image" Target="../media/image1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12.jpeg"/><Relationship Id="rId7" Type="http://schemas.openxmlformats.org/officeDocument/2006/relationships/image" Target="../media/image46.jpeg"/><Relationship Id="rId12" Type="http://schemas.openxmlformats.org/officeDocument/2006/relationships/image" Target="../media/image47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114.jpeg"/><Relationship Id="rId5" Type="http://schemas.openxmlformats.org/officeDocument/2006/relationships/image" Target="../media/image33.jpeg"/><Relationship Id="rId10" Type="http://schemas.openxmlformats.org/officeDocument/2006/relationships/image" Target="../media/image113.jpeg"/><Relationship Id="rId4" Type="http://schemas.openxmlformats.org/officeDocument/2006/relationships/image" Target="../media/image34.jpeg"/><Relationship Id="rId9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Eng/Main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889" r="8889"/>
          <a:stretch>
            <a:fillRect/>
          </a:stretch>
        </p:blipFill>
        <p:spPr bwMode="auto">
          <a:xfrm>
            <a:off x="0" y="-46338"/>
            <a:ext cx="9144000" cy="69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შემთხვევის რეგისტრაცია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11430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04801" y="457200"/>
            <a:ext cx="1066800" cy="990600"/>
            <a:chOff x="304800" y="762000"/>
            <a:chExt cx="1140057" cy="1219200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62000"/>
              <a:ext cx="990600" cy="101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04800" y="1673423"/>
              <a:ext cx="1140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524000" y="1447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>
            <a:off x="2135560" y="6629400"/>
            <a:ext cx="4417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8600" y="5486400"/>
            <a:ext cx="8640960" cy="1295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190" y="5715000"/>
            <a:ext cx="1539066" cy="99059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979568" y="5486400"/>
            <a:ext cx="18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შემთხვევათა რეგისტრაციის ბაზა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743200" y="5572780"/>
            <a:ext cx="3094254" cy="1056620"/>
            <a:chOff x="2895600" y="5029200"/>
            <a:chExt cx="3094254" cy="1056620"/>
          </a:xfrm>
        </p:grpSpPr>
        <p:pic>
          <p:nvPicPr>
            <p:cNvPr id="58" name="Picture 57" descr="http://t0.gstatic.com/images?q=tbn:ANd9GcQCH17DHO9oDodm-6y2kWgI8xJkSi-WQRk-bsf5ifrabQQ86MWi"/>
            <p:cNvPicPr>
              <a:picLocks noChangeAspect="1" noChangeArrowheads="1"/>
            </p:cNvPicPr>
            <p:nvPr/>
          </p:nvPicPr>
          <p:blipFill>
            <a:blip r:embed="rId6" cstate="print"/>
            <a:srcRect t="9818" b="11637"/>
            <a:stretch>
              <a:fillRect/>
            </a:stretch>
          </p:blipFill>
          <p:spPr bwMode="auto">
            <a:xfrm>
              <a:off x="4191000" y="5029200"/>
              <a:ext cx="763262" cy="60960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895600" y="5562600"/>
              <a:ext cx="3094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შრომის, ჯანმრთელობისა და სოციალური დაცვის სამინისტრო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90800" y="533400"/>
            <a:ext cx="3429000" cy="914400"/>
            <a:chOff x="2971800" y="2895600"/>
            <a:chExt cx="3429000" cy="914400"/>
          </a:xfrm>
        </p:grpSpPr>
        <p:pic>
          <p:nvPicPr>
            <p:cNvPr id="60" name="Picture 16" descr="http://t0.gstatic.com/images?q=tbn:ANd9GcRebp6nJARBgjUGencA2GABJI6V6JxliUKqS8RTysjNoX4plyi6"/>
            <p:cNvPicPr>
              <a:picLocks noChangeAspect="1" noChangeArrowheads="1"/>
            </p:cNvPicPr>
            <p:nvPr/>
          </p:nvPicPr>
          <p:blipFill>
            <a:blip r:embed="rId7" cstate="print"/>
            <a:srcRect l="6667" t="13333" r="6667" b="13333"/>
            <a:stretch>
              <a:fillRect/>
            </a:stretch>
          </p:blipFill>
          <p:spPr bwMode="auto">
            <a:xfrm>
              <a:off x="3810000" y="2895600"/>
              <a:ext cx="762000" cy="653143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3904715" y="2971800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Hospital</a:t>
              </a:r>
              <a:endParaRPr lang="en-US" sz="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8200" y="2971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4928616" y="3017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2" descr="http://www.carclipart.com/free_car_clipart/ambulance_van_with_red_cross_symbol_0515-1005-3104-3359_SM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429000"/>
              <a:ext cx="228600" cy="163068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2971800" y="3502223"/>
              <a:ext cx="342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4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286000"/>
            <a:ext cx="861060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7658100" y="1943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315200" y="543580"/>
            <a:ext cx="1066800" cy="59942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70866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რეგისტრაცია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7658100" y="5143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400800" y="2441377"/>
            <a:ext cx="2286000" cy="2206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2743200"/>
            <a:ext cx="2133600" cy="2256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050977"/>
            <a:ext cx="2133600" cy="2256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3352800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660577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477000" y="3962400"/>
            <a:ext cx="21336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პერსონალის 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438400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მონაცემები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267200"/>
            <a:ext cx="2133600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2738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" name="Picture 4" descr="http://t1.gstatic.com/images?q=tbn:ANd9GcRSsIbBK2G6iPl2HJ4mLAn3NZeIo3OFg32zVdYohmnlphWdqi0tCA"/>
          <p:cNvPicPr>
            <a:picLocks noChangeAspect="1" noChangeArrowheads="1"/>
          </p:cNvPicPr>
          <p:nvPr/>
        </p:nvPicPr>
        <p:blipFill>
          <a:blip r:embed="rId12" cstate="print"/>
          <a:srcRect l="15936" t="3980" r="17131" b="8458"/>
          <a:stretch>
            <a:fillRect/>
          </a:stretch>
        </p:blipFill>
        <p:spPr bwMode="auto">
          <a:xfrm>
            <a:off x="3733800" y="2357735"/>
            <a:ext cx="685800" cy="718457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3352800" y="2662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295400" y="2362200"/>
            <a:ext cx="1295400" cy="729343"/>
            <a:chOff x="1295400" y="2743200"/>
            <a:chExt cx="1295400" cy="729343"/>
          </a:xfrm>
        </p:grpSpPr>
        <p:pic>
          <p:nvPicPr>
            <p:cNvPr id="7192" name="Picture 24" descr="http://www.awicons.com/stock-icons/aero-icons/preview/database.png"/>
            <p:cNvPicPr>
              <a:picLocks noChangeAspect="1" noChangeArrowheads="1"/>
            </p:cNvPicPr>
            <p:nvPr/>
          </p:nvPicPr>
          <p:blipFill>
            <a:blip r:embed="rId13" cstate="print"/>
            <a:srcRect l="6916" t="2899" r="37752" b="7246"/>
            <a:stretch>
              <a:fillRect/>
            </a:stretch>
          </p:blipFill>
          <p:spPr bwMode="auto">
            <a:xfrm>
              <a:off x="1600200" y="2743200"/>
              <a:ext cx="685800" cy="688975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1295400" y="3015343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კლასიფი-კატორები 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438400" y="2362200"/>
            <a:ext cx="1038225" cy="764977"/>
            <a:chOff x="2438400" y="2667000"/>
            <a:chExt cx="1038225" cy="764977"/>
          </a:xfrm>
        </p:grpSpPr>
        <p:pic>
          <p:nvPicPr>
            <p:cNvPr id="136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38400" y="2667000"/>
              <a:ext cx="1038225" cy="644793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2667000" y="3124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52400" y="2357735"/>
            <a:ext cx="1295400" cy="842665"/>
            <a:chOff x="838200" y="3581400"/>
            <a:chExt cx="1295400" cy="842665"/>
          </a:xfrm>
        </p:grpSpPr>
        <p:pic>
          <p:nvPicPr>
            <p:cNvPr id="7194" name="Picture 26" descr="http://t1.gstatic.com/images?q=tbn:ANd9GcSUnO7UwhgMrAiTqXgLN_sQyyfTn6mXYUOVHFqJwgDTzqkl4qp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90600" y="3581400"/>
              <a:ext cx="990600" cy="762000"/>
            </a:xfrm>
            <a:prstGeom prst="rect">
              <a:avLst/>
            </a:prstGeom>
            <a:noFill/>
          </p:spPr>
        </p:pic>
        <p:sp>
          <p:nvSpPr>
            <p:cNvPr id="123" name="TextBox 122"/>
            <p:cNvSpPr txBox="1"/>
            <p:nvPr/>
          </p:nvSpPr>
          <p:spPr>
            <a:xfrm>
              <a:off x="838200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რეგულირების </a:t>
              </a:r>
            </a:p>
            <a:p>
              <a:pPr algn="ct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ბაზა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>
            <a:off x="5867400" y="2895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914400" y="41148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914400" y="38100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905000" y="3505200"/>
            <a:ext cx="44196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4038600" y="3200400"/>
            <a:ext cx="228600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038600" y="30480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8956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9050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914400" y="3124200"/>
            <a:ext cx="0" cy="990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907732" y="4191000"/>
            <a:ext cx="545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 (ვალიდაცია)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800894" y="5142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19" descr="C:\Users\TATA\AppData\Local\Microsoft\Windows\Temporary Internet Files\Content.IE5\GSRSZZAI\MC900431507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347508" cy="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04800" y="54965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ცხელი </a:t>
            </a:r>
          </a:p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ხაზი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31832" y="2701164"/>
            <a:ext cx="1207368" cy="1261236"/>
            <a:chOff x="7543800" y="2243964"/>
            <a:chExt cx="1207368" cy="1261236"/>
          </a:xfrm>
        </p:grpSpPr>
        <p:pic>
          <p:nvPicPr>
            <p:cNvPr id="2050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243964"/>
              <a:ext cx="749664" cy="95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43800" y="3105090"/>
              <a:ext cx="1207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სამედიცინო დაწესებულებები</a:t>
              </a:r>
              <a:endPara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3" cstate="print"/>
          <a:srcRect t="8830"/>
          <a:stretch>
            <a:fillRect/>
          </a:stretch>
        </p:blipFill>
        <p:spPr bwMode="auto">
          <a:xfrm>
            <a:off x="3917032" y="990600"/>
            <a:ext cx="1340768" cy="78676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57600" y="533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შემთხვევათა რეგისტრაციის მოდული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შესახებ ინფორმაციის მიღება და  შემთხვევის ინსპექტირება 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52400" y="2667000"/>
            <a:ext cx="1600200" cy="1317486"/>
            <a:chOff x="152400" y="2667000"/>
            <a:chExt cx="1600200" cy="1317486"/>
          </a:xfrm>
        </p:grpSpPr>
        <p:pic>
          <p:nvPicPr>
            <p:cNvPr id="84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667000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52400" y="32766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შრომის, ჯანმრთელობისა და სოციალური დაცვის სამინისტრო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752600" y="2646402"/>
            <a:ext cx="1066800" cy="1315998"/>
            <a:chOff x="1752600" y="2646402"/>
            <a:chExt cx="1066800" cy="1315998"/>
          </a:xfrm>
        </p:grpSpPr>
        <p:pic>
          <p:nvPicPr>
            <p:cNvPr id="11266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646402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1752600" y="3408402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სოციალური მომსახურების სააგენტო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24200" y="2667000"/>
            <a:ext cx="1371600" cy="1295400"/>
            <a:chOff x="3276600" y="3124200"/>
            <a:chExt cx="1371600" cy="1295400"/>
          </a:xfrm>
        </p:grpSpPr>
        <p:pic>
          <p:nvPicPr>
            <p:cNvPr id="11268" name="Picture 4" descr="http://ts4.mm.bing.net/th?id=I4704836604461467&amp;pid=1.1"/>
            <p:cNvPicPr>
              <a:picLocks noChangeAspect="1" noChangeArrowheads="1"/>
            </p:cNvPicPr>
            <p:nvPr/>
          </p:nvPicPr>
          <p:blipFill>
            <a:blip r:embed="rId5" cstate="print"/>
            <a:srcRect l="18182" t="6061" r="18182" b="6061"/>
            <a:stretch>
              <a:fillRect/>
            </a:stretch>
          </p:blipFill>
          <p:spPr bwMode="auto">
            <a:xfrm>
              <a:off x="3581400" y="3124200"/>
              <a:ext cx="630621" cy="87085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3276600" y="38656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დაავადებათა კონტროლის ეროვნული ცენტრი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48400" y="2667000"/>
            <a:ext cx="1143000" cy="1295400"/>
            <a:chOff x="6248400" y="2209800"/>
            <a:chExt cx="1143000" cy="12954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31050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სადაზღვევო კომპანიები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11274" name="Picture 10" descr="http://ts1.mm.bing.net/th?id=I4592248331895344&amp;pid=1.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2209800"/>
              <a:ext cx="1009750" cy="931702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228600" y="4578360"/>
            <a:ext cx="8420100" cy="2175639"/>
            <a:chOff x="228600" y="4578360"/>
            <a:chExt cx="8420100" cy="2175639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057400" y="48831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389718">
              <a:off x="5010600" y="4878228"/>
              <a:ext cx="2414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შემთხვევის ინსპექტირება დადგენილი პროტოკოლის მიხედვით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26702">
              <a:off x="1977558" y="5004490"/>
              <a:ext cx="2068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დარეგისტრირებულ შემთხვეევაზე გასვლა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3600" y="5638800"/>
              <a:ext cx="510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ინსპექტირების შედეგები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9" name="Group 21"/>
            <p:cNvGrpSpPr/>
            <p:nvPr/>
          </p:nvGrpSpPr>
          <p:grpSpPr>
            <a:xfrm>
              <a:off x="228600" y="5029200"/>
              <a:ext cx="1859632" cy="1295399"/>
              <a:chOff x="350168" y="3124200"/>
              <a:chExt cx="1859632" cy="1295399"/>
            </a:xfrm>
          </p:grpSpPr>
          <p:pic>
            <p:nvPicPr>
              <p:cNvPr id="67" name="Picture 18" descr="http://3.bp.blogspot.com/-1aMMGqkEWT0/Tibiz_gD8EI/AAAAAAAAADM/1hWEocQ-l3Q/s1600/oracle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400" y="3429000"/>
                <a:ext cx="1539066" cy="990599"/>
              </a:xfrm>
              <a:prstGeom prst="rect">
                <a:avLst/>
              </a:prstGeom>
              <a:noFill/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350168" y="3124200"/>
                <a:ext cx="1859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b="1" dirty="0" smtClean="0">
                    <a:solidFill>
                      <a:srgbClr val="002060"/>
                    </a:solidFill>
                  </a:rPr>
                  <a:t>შემთხვევათა რეგისტრაციის ბაზა</a:t>
                </a:r>
                <a:endParaRPr lang="en-US" sz="1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60" name="Picture 2" descr="http://t1.gstatic.com/images?q=tbn:ANd9GcRhO8E8L_d5aZF5hCcgDNAdGY1i-3tYyO0TTKVOUJajbCjq1U-h"/>
            <p:cNvPicPr>
              <a:picLocks noChangeAspect="1" noChangeArrowheads="1"/>
            </p:cNvPicPr>
            <p:nvPr/>
          </p:nvPicPr>
          <p:blipFill>
            <a:blip r:embed="rId8" cstate="print"/>
            <a:srcRect l="19691" t="12371" r="49421" b="1031"/>
            <a:stretch>
              <a:fillRect/>
            </a:stretch>
          </p:blipFill>
          <p:spPr bwMode="auto">
            <a:xfrm flipH="1">
              <a:off x="4419600" y="4578360"/>
              <a:ext cx="471714" cy="990600"/>
            </a:xfrm>
            <a:prstGeom prst="rect">
              <a:avLst/>
            </a:prstGeom>
            <a:noFill/>
          </p:spPr>
        </p:pic>
        <p:pic>
          <p:nvPicPr>
            <p:cNvPr id="61" name="Picture 2" descr="http://t3.gstatic.com/images?q=tbn:ANd9GcRakhHzHm6ifumgP96FHl8yUh-5mhPyNKXeYKWgdlo97qFgYOyCcm-mF3V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5105400"/>
              <a:ext cx="1257300" cy="1257300"/>
            </a:xfrm>
            <a:prstGeom prst="rect">
              <a:avLst/>
            </a:prstGeom>
            <a:noFill/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2057400" y="6248400"/>
              <a:ext cx="51816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5" descr="C:\Users\TATA\AppData\Local\Microsoft\Windows\Temporary Internet Files\Content.IE5\DT5I4WKP\MC900432681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943600"/>
              <a:ext cx="635952" cy="63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>
              <a:off x="2057400" y="5865812"/>
              <a:ext cx="5181600" cy="1588"/>
            </a:xfrm>
            <a:prstGeom prst="straightConnector1">
              <a:avLst/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124200" y="6477000"/>
              <a:ext cx="327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შედეგების ავტომატური შეტყობინება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105400" y="48069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251520" y="4495800"/>
            <a:ext cx="8640960" cy="2362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28600" y="533400"/>
            <a:ext cx="8640960" cy="3505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rot="10800000" flipV="1">
            <a:off x="1066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H="1" flipV="1">
            <a:off x="4876800" y="1981201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 flipV="1">
            <a:off x="37338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 flipH="1" flipV="1">
            <a:off x="45720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2590800" y="1981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H="1" flipV="1">
            <a:off x="5257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4800600" y="2667000"/>
            <a:ext cx="1066800" cy="1295400"/>
            <a:chOff x="4800600" y="2667000"/>
            <a:chExt cx="1066800" cy="1295400"/>
          </a:xfrm>
        </p:grpSpPr>
        <p:sp>
          <p:nvSpPr>
            <p:cNvPr id="47" name="TextBox 46"/>
            <p:cNvSpPr txBox="1"/>
            <p:nvPr/>
          </p:nvSpPr>
          <p:spPr>
            <a:xfrm>
              <a:off x="4800600" y="35622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b="1" dirty="0" smtClean="0">
                  <a:solidFill>
                    <a:srgbClr val="002060"/>
                  </a:solidFill>
                </a:rPr>
                <a:t>მედიაციის სამსახური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83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2667000"/>
              <a:ext cx="533400" cy="869674"/>
            </a:xfrm>
            <a:prstGeom prst="rect">
              <a:avLst/>
            </a:prstGeom>
            <a:noFill/>
          </p:spPr>
        </p:pic>
      </p:grpSp>
      <p:sp>
        <p:nvSpPr>
          <p:cNvPr id="88" name="TextBox 87"/>
          <p:cNvSpPr txBox="1"/>
          <p:nvPr/>
        </p:nvSpPr>
        <p:spPr>
          <a:xfrm>
            <a:off x="3505200" y="1752600"/>
            <a:ext cx="2095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შესახებ ინფორმაცია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6103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981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3505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5029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64777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 (1)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11311"/>
              </p:ext>
            </p:extLst>
          </p:nvPr>
        </p:nvGraphicFramePr>
        <p:xfrm>
          <a:off x="152400" y="905427"/>
          <a:ext cx="8839201" cy="564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95400"/>
                <a:gridCol w="1066800"/>
                <a:gridCol w="1066801"/>
              </a:tblGrid>
              <a:tr h="301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</a:t>
                      </a:r>
                      <a:r>
                        <a:rPr lang="ka-GE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კომპ.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0180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სამედიცინო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შემთხვევების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ოპერატიულად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მართვის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შესაძლებლობა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593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შემთხვევების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რეალურ დროში რეგისტრაციის შესაძლებლობა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726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შემთხვევის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შესახებ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დროული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ინფორმაცია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ელექტრონულ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ფორმატში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271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სახელმწიფო პროგრამების</a:t>
                      </a:r>
                      <a:r>
                        <a:rPr lang="ka-GE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და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ინდივიდუალური შემთხვევების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</a:t>
                      </a:r>
                      <a:r>
                        <a:rPr lang="ka-GE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</a:t>
                      </a:r>
                    </a:p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რეგისტრაციის შესაძლებლობა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271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შემთხვევის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პირის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სახელმწიფო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პროგრამებში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მონაწილეობის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უფლების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ka-GE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გადამოწმების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შესაძლებლობა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816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დროის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მოცემულ მომენტში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პირის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სხვადასხვა დაწესებულებაში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                           ერთდროულად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დარეგისტრირების შესაძლებლობის თავიდან აცილება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726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პაციენტის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პირადი ინფორმაციის ავტომატურად შევსება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726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პირის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სტატუსის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იდენტიფიცირება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სამოქალაქო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რეესტრის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სააგენტოსთან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726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პირის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დაზღვევის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სტატუსის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იდენტიფიცირება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726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დაწესებულებების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 პერსონალის ავტომატური იდენტიფიკაცია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816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ინფორმაციის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ავტომატური გაცვლა ავადმყოფობის ელექტრონულ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ისტორიასთან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271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სადაზღვევო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კომპანიების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მიერ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შემთხვევების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ინსპექტირების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შესაძლებლობა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180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ინსპექტირების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შედეგების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სისტემაში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დაფიქსირების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შესაძლებლობა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 (2)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985034"/>
              </p:ext>
            </p:extLst>
          </p:nvPr>
        </p:nvGraphicFramePr>
        <p:xfrm>
          <a:off x="152400" y="838199"/>
          <a:ext cx="8839201" cy="58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371600"/>
                <a:gridCol w="914400"/>
                <a:gridCol w="1143001"/>
              </a:tblGrid>
              <a:tr h="358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</a:t>
                      </a:r>
                      <a:r>
                        <a:rPr lang="ka-GE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კომპ.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908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ადმინისტრაციული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ხარჯების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დაზოგვა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სახელმწიფო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სახსრების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ეფექტურად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გამოყენება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სადაზღვევო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კომპანიების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ცხელ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ხაზთან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ინტეგრაცია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ინფორმაციის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ერთიანი სტანდარტით აღრიცხვა 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ინტერფეისი ადმინისტრერება / ანალიზისთვის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სხვადასხვა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ჭრილში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ინფორმაციის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ანალიზის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შესაძლებლობა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249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სხვადასხვა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დაწესებულების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ინფორმაციის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შედარების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ანალიზის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საშუალება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249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სხვადასხვა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გადამხდელისთვის ინფორმაციის სხვადასხვა ფორმატით და სხვადასხვა გზით მიწოდების თავიდან აცილება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აგრეგირებული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მონაცემებისა და სტატისტიკის რეალურ დროში შეგროვდება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ბიზნეს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პროცესების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გამარტივება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გადამხდელის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მიერ გადასახდელი თანხის პროგნოზირების საშაულება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პროვაიდერების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მიერ მისაღები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თანხის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პროგნოზირების საშუალება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1624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საკუთარ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დაწესებულებებში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პაციენტების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დინეების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რეალურ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დროში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კონტროლი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63217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 მომხმარებლებისთვის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/>
                        </a:rPr>
                        <a:t>იუზერების</a:t>
                      </a:r>
                      <a:r>
                        <a:rPr lang="ka-G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გახსნა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გადაცემის</a:t>
                      </a:r>
                      <a:r>
                        <a:rPr lang="ka-GE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საკითხის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დამოუკიდებელი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ylfaen"/>
                        </a:rPr>
                        <a:t>კონტროლი</a:t>
                      </a:r>
                      <a:r>
                        <a:rPr lang="ka-GE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რეგისტრაციის მოდული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399"/>
            <a:ext cx="6889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398"/>
            <a:ext cx="609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199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მოსარგებლეთა რეგისტრაცია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ინფორმაციის გადაცემა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310072" cy="11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7200" y="2035931"/>
            <a:ext cx="1066800" cy="25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</a:rPr>
              <a:t>პაციენტები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676400" y="2209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2743199"/>
            <a:ext cx="861060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7239000" y="762000"/>
            <a:ext cx="1371600" cy="99060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6781800" y="1828800"/>
            <a:ext cx="2087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სამედ. სერვისებით მოსარგებლის  რეგისტრაცია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00800" y="2895599"/>
            <a:ext cx="2286000" cy="1828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3200399"/>
            <a:ext cx="2133600" cy="2256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584376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962399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895599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მონაცემები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343399"/>
            <a:ext cx="2133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30479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895600" y="31197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5800" y="31959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pPr algn="ctr"/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867400" y="335279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 flipV="1">
            <a:off x="1371600" y="4038598"/>
            <a:ext cx="4953000" cy="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0800000" flipV="1">
            <a:off x="3505200" y="3733798"/>
            <a:ext cx="2819400" cy="1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3429265" y="3657070"/>
            <a:ext cx="152400" cy="10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371600" y="3581399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524000" y="4038599"/>
            <a:ext cx="4697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 (ვალიდაცია)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52"/>
          <p:cNvGrpSpPr/>
          <p:nvPr/>
        </p:nvGrpSpPr>
        <p:grpSpPr>
          <a:xfrm>
            <a:off x="6781800" y="5029200"/>
            <a:ext cx="1905000" cy="1219200"/>
            <a:chOff x="6629400" y="4343400"/>
            <a:chExt cx="1905000" cy="1219200"/>
          </a:xfrm>
        </p:grpSpPr>
        <p:sp>
          <p:nvSpPr>
            <p:cNvPr id="54" name="Rectangle 53"/>
            <p:cNvSpPr/>
            <p:nvPr/>
          </p:nvSpPr>
          <p:spPr>
            <a:xfrm>
              <a:off x="7620000" y="4572000"/>
              <a:ext cx="914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29400" y="4572000"/>
              <a:ext cx="9906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" descr="http://www.sharepointboost.com/images/filter/Task_Schedule%2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5600" y="4648200"/>
              <a:ext cx="881662" cy="838200"/>
            </a:xfrm>
            <a:prstGeom prst="rect">
              <a:avLst/>
            </a:prstGeom>
            <a:noFill/>
          </p:spPr>
        </p:pic>
        <p:pic>
          <p:nvPicPr>
            <p:cNvPr id="57" name="Picture 6" descr="http://t2.gstatic.com/images?q=tbn:ANd9GcTI7nfcX47l3JNk7h-od5SHMFpfeyytASdr-luD36iXbI_4cHnmY59iAY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6200" y="4648200"/>
              <a:ext cx="704851" cy="838200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6629400" y="4343400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აქტიური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6397" y="4343400"/>
              <a:ext cx="898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პასიური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39000" y="4572000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სიები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28600" y="5029200"/>
            <a:ext cx="8610600" cy="1752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C:\Users\TATA\AppData\Local\Microsoft\Windows\Temporary Internet Files\Content.IE5\50F0CZZJ\MC90043870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6" y="5181600"/>
            <a:ext cx="581118" cy="7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181600" y="5827692"/>
            <a:ext cx="12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დაწესებულებები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181600"/>
            <a:ext cx="457200" cy="745434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286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79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5181600"/>
            <a:ext cx="457200" cy="74543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1676400" y="57150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2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2" cstate="print"/>
          <a:srcRect l="18182" t="6061" r="18182" b="6061"/>
          <a:stretch>
            <a:fillRect/>
          </a:stretch>
        </p:blipFill>
        <p:spPr bwMode="auto">
          <a:xfrm>
            <a:off x="3048000" y="5181600"/>
            <a:ext cx="533400" cy="7366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2743200" y="57912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38600" y="5924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5238690"/>
            <a:ext cx="838200" cy="773412"/>
          </a:xfrm>
          <a:prstGeom prst="rect">
            <a:avLst/>
          </a:prstGeom>
          <a:noFill/>
        </p:spPr>
      </p:pic>
      <p:cxnSp>
        <p:nvCxnSpPr>
          <p:cNvPr id="91" name="Straight Arrow Connector 90"/>
          <p:cNvCxnSpPr/>
          <p:nvPr/>
        </p:nvCxnSpPr>
        <p:spPr>
          <a:xfrm rot="5400000">
            <a:off x="7734301" y="4838699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14400" y="6551612"/>
            <a:ext cx="685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762000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20581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32773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4496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5639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20794" y="64000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7734300" y="2604221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981200" y="6504801"/>
            <a:ext cx="419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 სახ. პროგრამების  ბენეფიციარებზე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514600" y="533400"/>
            <a:ext cx="3200400" cy="1524000"/>
            <a:chOff x="2819400" y="609600"/>
            <a:chExt cx="3200400" cy="1524000"/>
          </a:xfrm>
        </p:grpSpPr>
        <p:pic>
          <p:nvPicPr>
            <p:cNvPr id="8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91000" y="1066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471416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3" name="Group 76"/>
            <p:cNvGrpSpPr/>
            <p:nvPr/>
          </p:nvGrpSpPr>
          <p:grpSpPr>
            <a:xfrm>
              <a:off x="3352800" y="990600"/>
              <a:ext cx="762000" cy="696468"/>
              <a:chOff x="3429000" y="533400"/>
              <a:chExt cx="762000" cy="696468"/>
            </a:xfrm>
          </p:grpSpPr>
          <p:pic>
            <p:nvPicPr>
              <p:cNvPr id="125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127" name="TextBox 7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8" name="Picture 127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5200" y="1600200"/>
              <a:ext cx="3260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990600"/>
              <a:ext cx="521063" cy="66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oup 89"/>
            <p:cNvGrpSpPr/>
            <p:nvPr/>
          </p:nvGrpSpPr>
          <p:grpSpPr>
            <a:xfrm>
              <a:off x="4419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20" name="Straight Connector 119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92"/>
            <p:cNvGrpSpPr/>
            <p:nvPr/>
          </p:nvGrpSpPr>
          <p:grpSpPr>
            <a:xfrm>
              <a:off x="5181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1" name="Straight Connector 110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3048000" y="762000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4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2819400" y="609600"/>
              <a:ext cx="3200400" cy="152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itle 1"/>
          <p:cNvSpPr txBox="1">
            <a:spLocks/>
          </p:cNvSpPr>
          <p:nvPr/>
        </p:nvSpPr>
        <p:spPr>
          <a:xfrm>
            <a:off x="5638800" y="381000"/>
            <a:ext cx="1219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დუბლირების აღმოფხვრა 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lfae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რეგისტრაციის </a:t>
            </a:r>
            <a:r>
              <a:rPr lang="ka-GE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კომპონენტები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ka-GE" dirty="0" smtClean="0"/>
              <a:t>სოფლის ექიმი</a:t>
            </a:r>
          </a:p>
          <a:p>
            <a:r>
              <a:rPr lang="ka-GE" dirty="0" smtClean="0"/>
              <a:t>ზოგადი ამბულატორია</a:t>
            </a:r>
          </a:p>
          <a:p>
            <a:r>
              <a:rPr lang="ka-GE" dirty="0" smtClean="0"/>
              <a:t>დიალიზი</a:t>
            </a:r>
          </a:p>
          <a:p>
            <a:r>
              <a:rPr lang="ka-GE" dirty="0" smtClean="0"/>
              <a:t>ფსიქიატრია</a:t>
            </a:r>
          </a:p>
          <a:p>
            <a:r>
              <a:rPr lang="ka-GE" dirty="0" smtClean="0"/>
              <a:t>ანტენატალური მომსახურება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0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511187"/>
              </p:ext>
            </p:extLst>
          </p:nvPr>
        </p:nvGraphicFramePr>
        <p:xfrm>
          <a:off x="228600" y="762000"/>
          <a:ext cx="8610599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1295400"/>
                <a:gridCol w="990600"/>
                <a:gridCol w="685799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</a:t>
                      </a:r>
                      <a:r>
                        <a:rPr lang="ka-GE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კომპ.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სამედიცინო სერვისებით მოსარგებლეთა 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სიები ქვეყანაში არსებულ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ყველა 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დაწესებულებასა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და სოფლის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ექიმთან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თითოეული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პირის დარეგისტრირება ხდება მხოლოდ ერთ დაწესებულებაში (აღმოფხვრილია დუბლირება)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ადამიანის სტატუსის იდენტიფიკაცია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დაზღვევის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სტატუსის იდენტიფიკაცია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სამედიცინო ჩანაწერების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აღრიცხვა,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ანუ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ამბულატორიული ბარათი (იგეგმება)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ფინანსების გამჭვიროვალობა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ადმინისტრირების გამარტივება  და ხარჯების დაზოგვა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სამედიცინო დაწესებულებების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მიერ მისაღები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ფ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ინანსური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შემოსავლების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პროგნოზირების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საშუალება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სადაზღვევო კომპანიებისთვის გადასარიცხი </a:t>
                      </a:r>
                      <a:r>
                        <a:rPr lang="ka-GE" sz="1400" b="1" dirty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თანხების </a:t>
                      </a:r>
                      <a:r>
                        <a:rPr lang="ka-GE" sz="1400" b="1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პროგნოზირების</a:t>
                      </a:r>
                      <a:r>
                        <a:rPr lang="ka-GE" sz="1400" b="1" baseline="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საშუალება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სახელმწიფო სახსრების ეფექტურად გამოყენება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 ინფორმაციის ერთიანი სტანდარტით აღრიცხვა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tx2"/>
                          </a:solidFill>
                          <a:effectLst/>
                          <a:latin typeface="Sylfaen"/>
                          <a:ea typeface="Calibri"/>
                          <a:cs typeface="Sylfaen"/>
                        </a:rPr>
                        <a:t>სხვადასხვა ჭრილში ინფორმაციის ანალიზის შესაძლებლობა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მართვის მოდული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8006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254061"/>
                </a:solidFill>
              </a:rPr>
              <a:t>ჯანმრთელობის დაცვის </a:t>
            </a:r>
            <a:r>
              <a:rPr lang="ka-GE" sz="2000" b="1" dirty="0">
                <a:solidFill>
                  <a:srgbClr val="254061"/>
                </a:solidFill>
              </a:rPr>
              <a:t>დაფინანსების გამჭვირვალობის </a:t>
            </a:r>
            <a:r>
              <a:rPr lang="ka-GE" sz="2000" b="1" dirty="0" smtClean="0">
                <a:solidFill>
                  <a:srgbClr val="254061"/>
                </a:solidFill>
              </a:rPr>
              <a:t>გაზრდა</a:t>
            </a:r>
          </a:p>
          <a:p>
            <a:r>
              <a:rPr lang="ka-GE" sz="2000" b="1" dirty="0">
                <a:solidFill>
                  <a:srgbClr val="254061"/>
                </a:solidFill>
              </a:rPr>
              <a:t>ჯანმრთელობის დაცვის სახელმწიფო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ka-GE" sz="2000" b="1" dirty="0">
                <a:solidFill>
                  <a:srgbClr val="254061"/>
                </a:solidFill>
              </a:rPr>
              <a:t>პროგრამების სამთავრობო კონტროლის გაუმჯობესება</a:t>
            </a:r>
            <a:endParaRPr lang="en-US" sz="2000" b="1" dirty="0">
              <a:solidFill>
                <a:srgbClr val="254061"/>
              </a:solidFill>
            </a:endParaRPr>
          </a:p>
          <a:p>
            <a:r>
              <a:rPr lang="ka-GE" sz="2000" b="1" dirty="0">
                <a:solidFill>
                  <a:srgbClr val="254061"/>
                </a:solidFill>
              </a:rPr>
              <a:t>ბიზნეს პროცესების სტანდარტიზება და მომსახურების ხარისხის გაუმჯობესება</a:t>
            </a:r>
          </a:p>
          <a:p>
            <a:r>
              <a:rPr lang="ka-GE" sz="2000" b="1" dirty="0">
                <a:solidFill>
                  <a:srgbClr val="254061"/>
                </a:solidFill>
              </a:rPr>
              <a:t>ინფორმაციის ერთიანი სტანდარტით აღრიცხვა და საერთაშორისო მონაცემებთან მათი შედარების შესაძლებლობა</a:t>
            </a:r>
            <a:endParaRPr lang="en-US" sz="2000" b="1" dirty="0">
              <a:solidFill>
                <a:srgbClr val="254061"/>
              </a:solidFill>
            </a:endParaRPr>
          </a:p>
          <a:p>
            <a:r>
              <a:rPr lang="ka-GE" sz="2000" b="1" dirty="0">
                <a:solidFill>
                  <a:srgbClr val="254061"/>
                </a:solidFill>
              </a:rPr>
              <a:t>გადაწყვეტილებათა მიღებისა და პოლიტიკის შემუშავებისათვის ეფექტური ინსტრუმენტების არსებობა</a:t>
            </a:r>
          </a:p>
          <a:p>
            <a:r>
              <a:rPr lang="ka-GE" sz="2000" b="1" dirty="0">
                <a:solidFill>
                  <a:srgbClr val="254061"/>
                </a:solidFill>
              </a:rPr>
              <a:t>სახელმწიფო ხარჯების ეფექტური გამოყენება</a:t>
            </a:r>
            <a:endParaRPr lang="en-US" sz="2000" b="1" dirty="0">
              <a:solidFill>
                <a:srgbClr val="254061"/>
              </a:solidFill>
            </a:endParaRPr>
          </a:p>
          <a:p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a-GE" sz="1800" b="1" dirty="0" smtClean="0">
              <a:solidFill>
                <a:srgbClr val="254061"/>
              </a:solidFill>
              <a:latin typeface="Sylfaen" pitchFamily="18" charset="0"/>
            </a:endParaRPr>
          </a:p>
          <a:p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dirty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 algn="ctr">
              <a:buNone/>
            </a:pPr>
            <a:endParaRPr lang="ka-GE" sz="1400" b="1" kern="1200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a-GE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328" y="458265"/>
            <a:ext cx="8198078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 დაცვის ერთიანი საინფორმაციო</a:t>
            </a:r>
          </a:p>
          <a:p>
            <a:pPr algn="ctr"/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სისტემის მიზანი</a:t>
            </a:r>
            <a:endParaRPr 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2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 rot="16200000">
            <a:off x="2055167" y="28171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81038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ანგარიშგებისთვის საჭირო ინფორმაციის  მიღება და გადაცემა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838200" cy="7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43800" y="1145128"/>
            <a:ext cx="776758" cy="226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პაციენტები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096000" y="990600"/>
            <a:ext cx="129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1676400"/>
            <a:ext cx="57150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1981200"/>
            <a:ext cx="25908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286000"/>
            <a:ext cx="2438400" cy="228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2514600"/>
            <a:ext cx="24384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27432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3400" y="1981200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ანგარიშგების ინფორმაცია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06"/>
          <p:cNvGrpSpPr/>
          <p:nvPr/>
        </p:nvGrpSpPr>
        <p:grpSpPr>
          <a:xfrm>
            <a:off x="3506788" y="557552"/>
            <a:ext cx="2438400" cy="814048"/>
            <a:chOff x="839788" y="481352"/>
            <a:chExt cx="2438400" cy="814048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839788" y="481352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1181100" y="1485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200400"/>
            <a:ext cx="2438400" cy="685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 (ძირითადი, თანმხლები) 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ჩარევა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კლინიკურ/დიაგნოსტ. გამოკვლევები</a:t>
            </a:r>
          </a:p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გამოსავალი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971800"/>
            <a:ext cx="24384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შეტყობინების რეგისტრაციის კოდი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3886200"/>
            <a:ext cx="2438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მომსახურების ღირებულება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2098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2590800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18096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190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257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352800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35280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8288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2971800"/>
            <a:ext cx="240632" cy="304800"/>
          </a:xfrm>
          <a:prstGeom prst="rect">
            <a:avLst/>
          </a:prstGeom>
          <a:noFill/>
        </p:spPr>
      </p:pic>
      <p:grpSp>
        <p:nvGrpSpPr>
          <p:cNvPr id="6" name="Group 144"/>
          <p:cNvGrpSpPr/>
          <p:nvPr/>
        </p:nvGrpSpPr>
        <p:grpSpPr>
          <a:xfrm>
            <a:off x="3733800" y="3733800"/>
            <a:ext cx="533400" cy="381000"/>
            <a:chOff x="7821499" y="2667000"/>
            <a:chExt cx="1474901" cy="990600"/>
          </a:xfrm>
        </p:grpSpPr>
        <p:pic>
          <p:nvPicPr>
            <p:cNvPr id="146" name="Picture 2" descr="http://t3.gstatic.com/images?q=tbn:ANd9GcQjEfZ54WNTEi8zCgE1wTlsuNtuXuPmgfTvmGoWMWp_ASlEdpT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21499" y="2667000"/>
              <a:ext cx="1322501" cy="990600"/>
            </a:xfrm>
            <a:prstGeom prst="rect">
              <a:avLst/>
            </a:prstGeom>
            <a:noFill/>
          </p:spPr>
        </p:pic>
        <p:sp>
          <p:nvSpPr>
            <p:cNvPr id="147" name="TextBox 146"/>
            <p:cNvSpPr txBox="1"/>
            <p:nvPr/>
          </p:nvSpPr>
          <p:spPr>
            <a:xfrm>
              <a:off x="7832725" y="3299936"/>
              <a:ext cx="1463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a-GE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038600" y="2952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შემთხვევის რეგისტრაციის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3733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ბილინგის მოდული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3622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endCxn id="3078" idx="1"/>
          </p:cNvCxnSpPr>
          <p:nvPr/>
        </p:nvCxnSpPr>
        <p:spPr>
          <a:xfrm>
            <a:off x="2819400" y="3122083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819400" y="2893483"/>
            <a:ext cx="3810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3163094" y="2856706"/>
            <a:ext cx="762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266488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5138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3622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2098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16764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3048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0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13" cstate="print"/>
          <a:srcRect t="23225"/>
          <a:stretch>
            <a:fillRect/>
          </a:stretch>
        </p:blipFill>
        <p:spPr bwMode="auto">
          <a:xfrm>
            <a:off x="6629400" y="1981200"/>
            <a:ext cx="1947842" cy="1676400"/>
          </a:xfrm>
          <a:prstGeom prst="rect">
            <a:avLst/>
          </a:prstGeom>
          <a:noFill/>
        </p:spPr>
      </p:pic>
      <p:sp>
        <p:nvSpPr>
          <p:cNvPr id="241" name="TextBox 240"/>
          <p:cNvSpPr txBox="1"/>
          <p:nvPr/>
        </p:nvSpPr>
        <p:spPr>
          <a:xfrm>
            <a:off x="6705600" y="3810000"/>
            <a:ext cx="18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ანგარიშგებისთვის საჭირო ინფორმაციის მონაცემთა ბაზა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245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4" cstate="print"/>
          <a:srcRect l="18182" t="6061" r="18182" b="6061"/>
          <a:stretch>
            <a:fillRect/>
          </a:stretch>
        </p:blipFill>
        <p:spPr bwMode="auto">
          <a:xfrm>
            <a:off x="4800600" y="5721942"/>
            <a:ext cx="457200" cy="631372"/>
          </a:xfrm>
          <a:prstGeom prst="rect">
            <a:avLst/>
          </a:prstGeom>
          <a:noFill/>
        </p:spPr>
      </p:pic>
      <p:sp>
        <p:nvSpPr>
          <p:cNvPr id="246" name="TextBox 245"/>
          <p:cNvSpPr txBox="1"/>
          <p:nvPr/>
        </p:nvSpPr>
        <p:spPr>
          <a:xfrm>
            <a:off x="4419600" y="6073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696200" y="617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4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715000"/>
            <a:ext cx="552550" cy="509841"/>
          </a:xfrm>
          <a:prstGeom prst="rect">
            <a:avLst/>
          </a:prstGeom>
          <a:noFill/>
        </p:spPr>
      </p:pic>
      <p:sp>
        <p:nvSpPr>
          <p:cNvPr id="249" name="TextBox 248"/>
          <p:cNvSpPr txBox="1"/>
          <p:nvPr/>
        </p:nvSpPr>
        <p:spPr>
          <a:xfrm>
            <a:off x="5638800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თბილისის</a:t>
            </a:r>
          </a:p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მერია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0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5638800"/>
            <a:ext cx="381000" cy="621197"/>
          </a:xfrm>
          <a:prstGeom prst="rect">
            <a:avLst/>
          </a:prstGeom>
          <a:noFill/>
        </p:spPr>
      </p:pic>
      <p:pic>
        <p:nvPicPr>
          <p:cNvPr id="251" name="Picture 28" descr="http://t0.gstatic.com/images?q=tbn:ANd9GcSDTqatntsIrNv5XqVKtT5BE4NR6Hizb-0m5FIu3mEqiZH4YE8_"/>
          <p:cNvPicPr>
            <a:picLocks noChangeAspect="1" noChangeArrowheads="1"/>
          </p:cNvPicPr>
          <p:nvPr/>
        </p:nvPicPr>
        <p:blipFill>
          <a:blip r:embed="rId17" cstate="print"/>
          <a:srcRect l="38095" t="11347" r="39496" b="43263"/>
          <a:stretch>
            <a:fillRect/>
          </a:stretch>
        </p:blipFill>
        <p:spPr bwMode="auto">
          <a:xfrm>
            <a:off x="6858000" y="5715000"/>
            <a:ext cx="533400" cy="568960"/>
          </a:xfrm>
          <a:prstGeom prst="rect">
            <a:avLst/>
          </a:prstGeom>
          <a:noFill/>
        </p:spPr>
      </p:pic>
      <p:sp>
        <p:nvSpPr>
          <p:cNvPr id="252" name="Rectangle 251"/>
          <p:cNvSpPr/>
          <p:nvPr/>
        </p:nvSpPr>
        <p:spPr>
          <a:xfrm>
            <a:off x="6705600" y="6172200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აჭარის ჯანდაცვის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3" name="Picture 2" descr="http://i1.trekearth.com/photos/15516/tbilisigovernment.jpg"/>
          <p:cNvPicPr>
            <a:picLocks noChangeAspect="1" noChangeArrowheads="1"/>
          </p:cNvPicPr>
          <p:nvPr/>
        </p:nvPicPr>
        <p:blipFill>
          <a:blip r:embed="rId18" cstate="print"/>
          <a:srcRect l="28750" t="5000" r="35000" b="28333"/>
          <a:stretch>
            <a:fillRect/>
          </a:stretch>
        </p:blipFill>
        <p:spPr bwMode="auto">
          <a:xfrm>
            <a:off x="6019800" y="5791200"/>
            <a:ext cx="381000" cy="525518"/>
          </a:xfrm>
          <a:prstGeom prst="rect">
            <a:avLst/>
          </a:prstGeom>
          <a:noFill/>
        </p:spPr>
      </p:pic>
      <p:pic>
        <p:nvPicPr>
          <p:cNvPr id="25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5638800"/>
            <a:ext cx="360341" cy="587514"/>
          </a:xfrm>
          <a:prstGeom prst="rect">
            <a:avLst/>
          </a:prstGeom>
          <a:noFill/>
        </p:spPr>
      </p:pic>
      <p:cxnSp>
        <p:nvCxnSpPr>
          <p:cNvPr id="268" name="Straight Arrow Connector 267"/>
          <p:cNvCxnSpPr/>
          <p:nvPr/>
        </p:nvCxnSpPr>
        <p:spPr>
          <a:xfrm rot="5400000">
            <a:off x="7620000" y="5029200"/>
            <a:ext cx="1143000" cy="76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254" idx="0"/>
          </p:cNvCxnSpPr>
          <p:nvPr/>
        </p:nvCxnSpPr>
        <p:spPr>
          <a:xfrm rot="10800000" flipV="1">
            <a:off x="2466172" y="4495800"/>
            <a:ext cx="5687229" cy="11430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endCxn id="251" idx="0"/>
          </p:cNvCxnSpPr>
          <p:nvPr/>
        </p:nvCxnSpPr>
        <p:spPr>
          <a:xfrm rot="5400000">
            <a:off x="7086600" y="4533900"/>
            <a:ext cx="1219200" cy="1143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rot="10800000" flipV="1">
            <a:off x="3657600" y="4495800"/>
            <a:ext cx="4572000" cy="1219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rot="10800000" flipV="1">
            <a:off x="6172200" y="4495800"/>
            <a:ext cx="1981200" cy="12954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rot="10800000" flipV="1">
            <a:off x="4953000" y="4495800"/>
            <a:ext cx="3276600" cy="1219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4572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სახ. პროგრამებზე</a:t>
            </a:r>
            <a:endParaRPr lang="en-US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33401" y="49530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</a:t>
            </a:r>
          </a:p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ზარალებზე </a:t>
            </a:r>
          </a:p>
          <a:p>
            <a:r>
              <a:rPr lang="ka-GE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სახ. პროგრამებზე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752600" y="60739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276600" y="60754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28600" y="47244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457200" y="61722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ზარალებზე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>
            <a:off x="304800" y="5855732"/>
            <a:ext cx="228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04800" y="5181600"/>
            <a:ext cx="304800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04800" y="6399212"/>
            <a:ext cx="2286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114"/>
          <p:cNvGrpSpPr/>
          <p:nvPr/>
        </p:nvGrpSpPr>
        <p:grpSpPr>
          <a:xfrm>
            <a:off x="1981200" y="762000"/>
            <a:ext cx="676397" cy="609600"/>
            <a:chOff x="1228603" y="1752600"/>
            <a:chExt cx="676397" cy="609600"/>
          </a:xfrm>
        </p:grpSpPr>
        <p:pic>
          <p:nvPicPr>
            <p:cNvPr id="3074" name="Picture 2" descr="http://t0.gstatic.com/images?q=tbn:ANd9GcQFifhZKb6_Fq7pDcd3Th0MDeh6ALMDHs-53qbTVUXfuCGMEIEZFQ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95400" y="17526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1" name="TextBox 110"/>
            <p:cNvSpPr txBox="1"/>
            <p:nvPr/>
          </p:nvSpPr>
          <p:spPr>
            <a:xfrm rot="21156772">
              <a:off x="1228603" y="1790087"/>
              <a:ext cx="5950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კალენდარი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49" name="Straight Connector 348"/>
          <p:cNvCxnSpPr/>
          <p:nvPr/>
        </p:nvCxnSpPr>
        <p:spPr>
          <a:xfrm>
            <a:off x="3200400" y="20574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038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19034"/>
              </p:ext>
            </p:extLst>
          </p:nvPr>
        </p:nvGraphicFramePr>
        <p:xfrm>
          <a:off x="304800" y="842642"/>
          <a:ext cx="8458199" cy="594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295400"/>
                <a:gridCol w="914400"/>
                <a:gridCol w="1142999"/>
              </a:tblGrid>
              <a:tr h="333311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</a:t>
                      </a:r>
                      <a:r>
                        <a:rPr lang="ka-GE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კომპ.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ინფორმაციის გაცვლის </a:t>
                      </a: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ერთინი </a:t>
                      </a:r>
                      <a:r>
                        <a:rPr lang="ka-GE" sz="1400" b="1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სტანდარტი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ინფორმაციის მაღალი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სანდოობა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შეცდომის მინიმალური (თითქმის ნულოვანი) ალბათობა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სამედიცინო პერსონალის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სამედიცინო დაწესებულებების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დაზღვევის სტატუსის იდენტიფიკაცია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ინფორმაციის ავტომატური გაცვლა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EMR-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თან</a:t>
                      </a:r>
                      <a:endParaRPr lang="ka-GE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ერთიანი სააღრიცხვო ფორმები </a:t>
                      </a: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და ინვოისები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აქტუარული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გათვლებისთვის საჭირო </a:t>
                      </a: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ხარისხიანი ინფორმაცია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ინფორმაციის ერთ ადგილას თავმოყრა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ადამიანური რესურსების დაზოგვა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ადმინისტრაციული რესურსების დაზოგვა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ფინანსების გამჭვიროვალობა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სხვადასხვა ჭრილში ინფორმაციის ანალიზის შესაძლებლობა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სახელმწიფო სახსრების ეფექტურად გამოყენება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ანგარიშგება და  მართვა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321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800" i="1" dirty="0" smtClean="0"/>
              <a:t>მოდულის მუშაობის სქემა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2654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69326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84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2133600"/>
          </a:xfrm>
        </p:spPr>
        <p:txBody>
          <a:bodyPr>
            <a:noAutofit/>
          </a:bodyPr>
          <a:lstStyle/>
          <a:p>
            <a:r>
              <a:rPr lang="ka-GE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კლასიფიკატორების</a:t>
            </a:r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42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ქვედა კოლონტიტულის ჩანაცვლების ველი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a-GE" sz="1000" smtClean="0"/>
              <a:t>გვერდი</a:t>
            </a:r>
            <a:r>
              <a:rPr lang="de-DE" sz="1000" smtClean="0"/>
              <a:t> </a:t>
            </a:r>
            <a:r>
              <a:rPr lang="de-DE" sz="1000" smtClean="0">
                <a:sym typeface="Wingdings" pitchFamily="2" charset="2"/>
              </a:rPr>
              <a:t></a:t>
            </a:r>
            <a:r>
              <a:rPr lang="de-DE" sz="1000" smtClean="0"/>
              <a:t> </a:t>
            </a:r>
            <a:fld id="{203D0743-3FB8-4E9D-81DC-DC888982B590}" type="slidenum">
              <a:rPr lang="de-DE" sz="1000" smtClean="0"/>
              <a:pPr eaLnBrk="1" hangingPunct="1"/>
              <a:t>26</a:t>
            </a:fld>
            <a:endParaRPr lang="de-DE" sz="1000" smtClean="0"/>
          </a:p>
        </p:txBody>
      </p:sp>
      <p:sp>
        <p:nvSpPr>
          <p:cNvPr id="9219" name="Title 4"/>
          <p:cNvSpPr>
            <a:spLocks noGrp="1"/>
          </p:cNvSpPr>
          <p:nvPr>
            <p:ph type="title" idx="4294967295"/>
          </p:nvPr>
        </p:nvSpPr>
        <p:spPr>
          <a:xfrm>
            <a:off x="301625" y="85725"/>
            <a:ext cx="8689975" cy="654050"/>
          </a:xfrm>
        </p:spPr>
        <p:txBody>
          <a:bodyPr>
            <a:noAutofit/>
          </a:bodyPr>
          <a:lstStyle/>
          <a:p>
            <a:r>
              <a:rPr lang="ka-G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საერთაშორისო კლასიფიკატორები და სტანდარტები</a:t>
            </a:r>
            <a:endParaRPr lang="en-US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standard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063625"/>
            <a:ext cx="558323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gray">
          <a:xfrm>
            <a:off x="301625" y="606425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1600" i="1"/>
              <a:t>International Classifiers and Standards</a:t>
            </a:r>
            <a:endParaRPr lang="en-US" sz="1600" i="1" noProof="1"/>
          </a:p>
        </p:txBody>
      </p:sp>
    </p:spTree>
    <p:extLst>
      <p:ext uri="{BB962C8B-B14F-4D97-AF65-F5344CB8AC3E}">
        <p14:creationId xmlns:p14="http://schemas.microsoft.com/office/powerpoint/2010/main" val="3945678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007602"/>
              </p:ext>
            </p:extLst>
          </p:nvPr>
        </p:nvGraphicFramePr>
        <p:xfrm>
          <a:off x="457200" y="168148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1066800"/>
                <a:gridCol w="13716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ერთი და უტყუარი წყარო ქვეყანაში დამტკიცებული სამედიცინო კლასიფიკატორებისა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ICD10</a:t>
                      </a:r>
                      <a:r>
                        <a:rPr lang="ka-G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NCSP, ICPC2)</a:t>
                      </a:r>
                      <a:r>
                        <a:rPr lang="ka-GE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უახლესი</a:t>
                      </a:r>
                      <a:r>
                        <a:rPr lang="ka-GE" sz="1400" baseline="0" dirty="0" smtClean="0"/>
                        <a:t> ინფორმაცია თეორიული კლასიფიკატორებისა და მათ შორის კავშირის შესახებ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46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საქმიანობის რეგულირება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3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636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458345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სამედ.საქმ.</a:t>
            </a:r>
          </a:p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249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ნებართვები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737" y="2729190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58755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4465" y="3160077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900" b="1" dirty="0" smtClean="0"/>
              <a:t>რეგულირება</a:t>
            </a:r>
            <a:endParaRPr lang="en-US" sz="2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85233" y="1701969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შეტყობინება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4325" y="332656"/>
            <a:ext cx="8496944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</a:rPr>
              <a:t>სამედიცინო საქმიანობის სახელმწიფო რეგულირების სააგენტოს აქტივობები</a:t>
            </a:r>
          </a:p>
        </p:txBody>
      </p:sp>
    </p:spTree>
    <p:extLst>
      <p:ext uri="{BB962C8B-B14F-4D97-AF65-F5344CB8AC3E}">
        <p14:creationId xmlns:p14="http://schemas.microsoft.com/office/powerpoint/2010/main" val="12500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609600"/>
          </a:xfrm>
        </p:spPr>
        <p:txBody>
          <a:bodyPr>
            <a:normAutofit/>
          </a:bodyPr>
          <a:lstStyle/>
          <a:p>
            <a:r>
              <a:rPr lang="ka-GE" sz="2800" b="1" noProof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პრეზენტაციის</a:t>
            </a:r>
            <a:r>
              <a:rPr lang="ka-GE" sz="28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კომპონენტები</a:t>
            </a:r>
            <a:endParaRPr lang="ka-GE" sz="2800" b="1" noProof="1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800"/>
              </a:spcBef>
            </a:pPr>
            <a:endParaRPr lang="ka-GE" sz="3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 მოსარგებლეთა რეგისტრაციის მოდული</a:t>
            </a:r>
            <a:endParaRPr lang="en-US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მართვის მოდული</a:t>
            </a: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ანგარიშგებია და მართვა</a:t>
            </a: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კლასიფიკატორების მოდული </a:t>
            </a: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საქმიანობის რეგულირება</a:t>
            </a:r>
            <a:endParaRPr lang="en-US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საქმიანობა</a:t>
            </a:r>
            <a:endParaRPr lang="en-US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აფთიაქებისა და სამედიცინო დაწესებულებების საინფორმაციო პორტალი ? (ქლაუდი)</a:t>
            </a:r>
            <a:endParaRPr lang="en-US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მედიაციის მოდული</a:t>
            </a:r>
          </a:p>
          <a:p>
            <a:pPr>
              <a:spcBef>
                <a:spcPts val="1800"/>
              </a:spcBef>
            </a:pP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 / ვაქცინაცია</a:t>
            </a:r>
          </a:p>
          <a:p>
            <a:pPr>
              <a:spcBef>
                <a:spcPts val="1800"/>
              </a:spcBef>
            </a:pPr>
            <a:r>
              <a:rPr lang="ka-GE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a-GE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დაშვების დონეების მოდული</a:t>
            </a:r>
            <a:endParaRPr lang="en-US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605100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066800"/>
                <a:gridCol w="1143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პროვაიდერი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სშჯსდს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სად.</a:t>
                      </a:r>
                      <a:r>
                        <a:rPr lang="ka-GE" sz="1400" baseline="0" dirty="0" smtClean="0"/>
                        <a:t> კომპ.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>
                          <a:latin typeface="Sylfaen" pitchFamily="18" charset="0"/>
                        </a:rPr>
          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თითოეული დაწესებულების სრულყოფილი ისტორია სამართალმემკვიდრეობის გათვალისწინებით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აკრედიტირებული დაწესებულებების რეესტრი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ხელმისაწვდომი ინფორმაცია პერსონალის სამედიცინო დაწესებულებებში გადანაწილების შესახებ (იგულისხმება ადმინისტრაციული, ექიმი-სპეციალისტი, უმცროსი ექიმი და საშუალო სამედ. პერსონალი</a:t>
                      </a:r>
                      <a:r>
                        <a:rPr lang="ka-GE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a-GE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სამედიცინო პერსონალის პერსონალური ისტორიების ნახვის</a:t>
                      </a:r>
                      <a:r>
                        <a:rPr lang="ka-GE" sz="1200" baseline="0" dirty="0" smtClean="0"/>
                        <a:t> </a:t>
                      </a:r>
                      <a:r>
                        <a:rPr lang="ka-GE" sz="1200" dirty="0" smtClean="0"/>
                        <a:t>შესაძლებლობა, მათ შორის კვალიფიკაციის ამაღლების, ერთი ან რამდენიმე სერთიფიკატის ფლობის, დასაქმებისა და გამოცდილების შესახებ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საექიმო საქმიანობების უფლების შეჩერება/აკრძალვის შემთხვევაში ყველა იმ  სამედიცინო დაწესებულების  დროული ინფორმირების</a:t>
                      </a:r>
                      <a:r>
                        <a:rPr lang="ka-GE" sz="1200" baseline="0" dirty="0" smtClean="0"/>
                        <a:t> შესაძლებლობა</a:t>
                      </a:r>
                      <a:r>
                        <a:rPr lang="ka-GE" sz="1200" dirty="0" smtClean="0"/>
                        <a:t>, სადაც ეს პიროვნება შესაძლოა მუშაობდეს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/>
                        <a:t>სამედიცინო პერსონალის პერსონალური ისტორიების ნახვის</a:t>
                      </a:r>
                      <a:r>
                        <a:rPr lang="ka-GE" sz="1200" baseline="0" dirty="0" smtClean="0"/>
                        <a:t> შესაძლებლობა</a:t>
                      </a:r>
                      <a:r>
                        <a:rPr lang="ka-GE" sz="1200" dirty="0" smtClean="0"/>
                        <a:t>, მათ შორის კვალიფიკაციის ამაღლების, ერთი ან რამდენიმე სერთიფიკატის ფლობის, დასაქმებისა და გამოცდილების შესახებ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16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საქმიანობა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data:image/jpeg;base64,/9j/4AAQSkZJRgABAQAAAQABAAD/2wCEAAkGBhQREBQSExQVFRUWFBQVFBUVFxQYGBUVGBQWFBUXGhYXHSYeGBkjGhcUHy8gJCcpLCwsFx4xNTAqNSYrLCkBCQoKDgwOGg8PGikcHBwsKSwsKSksLCksKSkpKSkpKSwpKSkpKSkpKSwsKSkpKSkpKSksLCkpKSksKSwsKSwsLP/AABEIAL4BCgMBIgACEQEDEQH/xAAbAAEAAgMBAQAAAAAAAAAAAAAABAUCAwYBB//EAD8QAAEDAgIHBQUFBgcBAAAAAAEAAhEDIQQxBRJBUWFxkQYigaHREzKxwfBCUmKS4RQVQ3KC8QcWIzOTosJj/8QAFwEBAQEBAAAAAAAAAAAAAAAAAAECA//EABwRAQEBAQEBAQEBAAAAAAAAAAABESECEjFhQf/aAAwDAQACEQMRAD8A+4oiICIiAiIgIiICLF7wBJMBV79Ld6Gi28qauLJFB/bzuAUjDYjW5hNMbkRFUEREBERAREQEREBERAREQEREBERAREQEREBERAREQEREBEXhKCh01iTr6swAJ8N/NV4ravHh6rLTOkNaq6MmiCbDflPx6b1TvqOeWtZDQ5wEnjtO4Lna6ycXf7dMEfr9fUK10ZiREkgHKJ+e3wUfD9l2ao/1HzFyCBPhFhwUgaAA+248DBCslZtiyD0qVQ0STAVRiMBVZJY4xGQJB8NnwVTXc+Yc+pycXfNW1J5dONIUz9r4qQCuTpVzlmApeHxpabWvcbDzT6Pl0SLxrpEr1aZEREBERAREQEREBERAREQEREBERAREQEREBERAWjFVYHFbiVEqNLjs2/Hog5XF4F7nVHlsC/C1htiSfrctOhRTfWeHugtjVGyNXz2ro9Ls/wBJwnOB6qt0PoljgNYTcmdt72OY2LnnXWXi+w4c3iLZKWx0qsGj6tP/AGn6wv3X/JwWDtOezMVWOZxItzkWW9c8WxUavhgQZE+aiO0gypBa8Dn0zCh46vVZJa0uFvd70D+m6lqyIuJYGu7oLRxBEch6LOjRcXtbF5B3AtuZ5RdQq3a51PNrh/MHCOostOhtK1Kj31nS063cBFy0CLA7DdY2N5XdNWS0YLW1AX+8bnhOxb11chERAREQEREBERAREQEREBERAREQEREBERAREQYOatZb8fmssRXDGlxyFyq5mmWuEwRYkZQbFS1WvSGKDtZgMn3SOcT5SPFSdFUICoMCwuqEndnxOfnC6vDsgKTrV5xsJWl7rfX1n8Ftco1T06Zn5rTCvxmjaJnuAGwlvdv4WJzzVDpHBmiJZWeIykSMic2wrjGVoPU9bDoL+C5/SdeLnl/6PkAFz9OvlW4/tniqRgkOtvkW4Eb5XS6D0NWcRVrGXEtc4mbRB1QDc7pgLh8Bhv2nH0qefeBP8re8fTxX2UBTzN/T1c/HqIi6uQiIgIiICIiAiIgIiICIiAiIgIiICIiAiIgLFx2fQXpKwy+aCk7SYj3KQMAy4/ig2HWeiqhUHDaY3bR9cVO7UUCC2qPulnBt7HzPRUupbnad5c4DrEFc7+uvn8XmgsPInjPhmujaoGjKOqweHqp4W4529eOUauPT1+SklVmkq/2Rt+f6JSKzSVQQ53P0A81y2kcVLYm4G0ZzBcZ5hW2kK4BJJhovv22636Lna0Vh3SRrEMbYZkkud0C5Wu3lP/w3oB2Jr1j9gCmDAzdLnX5ag8V9JbXC4TRGgauGpAUDaS6LEkmBJm/9lb4fTj6dqlONkt9HX6LXm5GPU2upRUuF7T0Xu1A8a2rrEGRqtmJM5BWtPEtcJa4EbwZHVb1jG1FiHg7VkqgiIgIiICIiAiIgIiICIiAiIgIiICIiDwrD6HqsnLwlBF0m4Ck7WiIMztXH4ClNWmwzF6rjwBLWz/2P9PBdXptk0s9onkbQqTstUY4VGOgVRUfrbzeB4asALF/W/P46TDZDl8VIUWi3VkfW5bzVWmHj3qg0riNW+3ZzOXQSrWrUz4/XquX09idZwAy2fXRT035jl+0GPIEfeMkbgLD4lVlV73VKFOnAOvaeIgzwAlSse0PqcG35QpHZXDe0xLqpu1gIb/M63CYE/mXH/Xb8i7GkcVQiWmBnq94HqrPD9saNRsVWjWjLIz4qxosttUXH6GpVWkPYDutBHEFb7HPiLoulRrurVIgPLKQ36obLv/S04ahXc+o7Dub7M1H6rXRYC0jI3WtnZqqxjaVKr3RrSSO9fMyJ1nZ7vBa8JoPEYe7XB4HEg57jI80VfUK2JZ7zWnf3o4ZEFT6OknfbY9vEQ7xt6KuwnaCHBlSGnc4EfH5K5ZWYcxHEZLUYrZQx7HWDgTxsehUkFRX4FrtxC1DBuZdjiOBuD8wtMrBFW/vYt/3GxxF1Kw+PY/3XA8NvRNMSESV4HSqj1ERAREQEREBERAREQEREHhXgCyRBi5tlx+BwAZVdRqWcHOLXiRIcS8EHfBiOBXZKDpLRTawBycMj8iNo+ClmtS4j06lSmLj2jd4HeHMbfBZsrsf7r4O4mfLYsqDalMQe8B9Z+q1Yt1Kp77YO8iDvzF1Bji6NQNOqNa2w7fFcJpzF1KesXMIEzMHLZs3fFdXisIW3pV3fyuh438Cq6t2ixVOzvZOHMjjBBBG1Y9N+XA0caXsdY3gW239V1nZjChlBjh9qXExJknpYW8FX6U7V1q5bh202Mc+0giIzJMDIC6utFYA06bWSLCJzJuSTHX1WZ+t1e4Sqf7n6CuKGBEd7M+SpKI3DxU7DY/UMG43bl0jlVpSwzW5DxXlXCNdw5La10iQvVthV4nQbX5wRucJUP/K5belVdT2wJ1Z5SugRTIu1y+Jfi6QHcDr+9Tz/ACnP4qKO1lRph4c0/jaQOsBdksKtBrhDgCNxE/FTF+v45yh2oa+z2gjeIO/wKzdQpVADScA6eW2TbZeclIxvZDD1Lhmod7CR5KpqdiXMM06rhGUw75Kda4kYirXpCXAvblt+tnHmomF7bEGoTh3arfZts4FznVCYtEAQ07yomL0XjqYlrg8DcXMJznORKp8J2jpsZ3r1Hy8iJ75Z7Ok2BtEuMcFnWs19FwHaLD1gCyqySAdUuaHCQDEE53ViCuK0bgsMGi82Am17+avsJowC7Hub426C3kty1zsi4RRmuqNzhw8/rwWs6XYDBlp4iJ5HJXUxNRaWYtp29Vn7VVGaLFrpWSAiIgJKLRWqbvBBkat4Hjw/VemqAFCdiWtEAgxnfM/XzXlGtrmxniMgOHHd13TNXFgx0rJag4C3kFkHKozWt9BrswCstZeF/wBBBz2nOyza1xVewnZAcOhgjquX0h/h6TJGJeOTSJtsl5vZfQsRfaARyJ9FWYisBm7bf+5/RYvmNz1Xz7Adnm0H6w1i7LWdc33E2nl1XQYepqWIy5En5KyxVam+zgD+KCTwuHDoD6KKMNT1u7UIbF9a55jVEDx9JxmN6l4fGhwyM8VNpYYuzstejW0KeUnfMn4C/irylVacluRi1lh2Q0BbF4vVtgRYlywL/ooNkr1awV6H/QugzRY6y9aUCFGfoykajappt12yGugSJzgqUiCDidC0nmSwA722Pko40Q5nuPPJ3qLeStkUxdU1fH1aXvNkb7R5FYfvujUGqYvsz+it+PbLpz3KBVw7D7zQfAFZrUkQNPURSoONOoW2ktDoMZ2jw6qD2a0k9lY0XA6sMG0lr3CY4TnlmV7p3Rjn6vsgLGSwkgO2tmxmDussdBdnaoe573Bzi4uMDJxAziTYQBPG0rPdb5jucK4mZHWM/r4qStOFparAPPety6uIiLFz4QekrnO0GkX0wdQjKJhsAZuNzZW+Ix4aCeBj9V827UdoH0qjCNV7iC4tfJb+DIiwMniRKx6uN+Zq1wWCxlbvAd38Tg0flafIq9wui8S0QSP+Q5+AXK6P7b43Us3D2G0VD4mHKbT7VY92yjnFmPv1KzLG7K6Nui6+1w/5KnyAUujhaoz1T/U75grjXdsMbJA9m452Y6B8F5/nnFbfYjIRqVDcgnY7l1V+oz813LmVNzes+ULB1GtsLQuPb21xUfwpmI1H7pudeFMp9rsQB3m0uMB9rx97yV+onzV6cDWO1nmoWJ0BVcZBZO2Z+QWl/aitqyGsm8S19+OeXqN6m4HS9ao0HUbziAeIlycp2IH+Wq//AMyObvkF7V7P1AJIpZ2u7M/05qXitOVm2DGk7oJ8w5UOmu0eKEHVaIDrariBMAOMnn1KlyNTazokU67qLnN1g2ZaTAP3TI3X8Fb4PS7acgmZuCL329V827N42pXxOoRLi91SsSJjVMbcpJhXeP0qBinUxZrQGGPvRJyyjKTxWZVsd7T0y2Jv0z5Le3SzD9qOYcOgXGYXGwGuaZBHd5ct6kft7h3sp4ST6c1r6Z+HW/ttP7zRzMeS2iq0/aHUKjwOHLiOO0mdmzf4K6p4No48/qFuXWbMbQJvn5rIMXoEL1VliGBZIiAiIg8JVS/2k3177NnLcrdFFQXUCQo9XCwCcz5T6q1heagTDVRQ0WTd1ue3w9eisqWFAHr6ZBb0TDRERVBVukMVFhmSfBrTf/sQOXJT6z4BPBclp7SRo0alXNw1aTBOZmPiXSpa1JrPD4huKq1GaxDaZbrQQCSRrBg5DM8elFprsdWxOJ9tTbSFLVa1gNQjujMxqm5JJuudpaGe+o55cwucS463tmm87Azip9LQIEa3sztzqx01Vy3XXMdDhuxtVoHeojgHO3W2fRKnDs5iA0gGkJzguy2gWsqOjoqjtDBtHef82fDqpTcFhwILaX9TneH2QrxOpJ7K1/we7qmKm3fdvjHJRB2GxAuHMzP2thERGqsKrKU92nQGX8Rs/DksmNpR7tO2X+qxTh1sodjcSyADTt9597m5nU5KS7sviCZ16d/x9P4exRvbgC1Jvg+ne38v1CyZUcR/tOA/C+n9bleHU09mK5Al1P8AO62eXcUqnoPEAAa1OOZ+bFXsrRmyrHB7cvBy1vGtdragA+89skbZl/14XvE66HDaNqgQ40+Ma3ooukOzoeDL6bZEEkGwiMpz8VSwfuyI2vpH4Hko1epSm9IEbSTT+MqbDE7D6PwmjqVeo2ox9R5n3m6znhoDWASTEyf6juXAVXHVqGZc4loO0vfd3kT+YK30w6mWujVblBLndyNp1WHj1VVomsK1VhaCW0pMn+JUcfejZy3MbvWLW5MXejmuFJoFtUQNpNhNtt/irHDYouEAAluc5CfjlnfwUTR1CpkGa24zA5naRnZXGhsC8F2tGtrSciAIAAvHTirCuh0VgyGMc4yePlzVyFDwrYNyXHefTYOamyu0cK9REVQREQEREBERAREQEREBERBjUbIVO/R9M09Wo0PBuQ4TmZ27cla4gGLbFAqOlSrFQ7s/Q2MjbZzx80p6DpnY7xc4/Eq2bTC3UKU5C29ZxrVP+5WsuBnvj0Wt1UNeWkEAZD2hHH7q6Gpg52xuhe08C2O8A47yB0Vw+lNr0rE+0B/mJ89YKVTE5NrHxj4uurGngmNMtY0HeAAt6YmoLcAHCTrtnZrD5SsDoRkzrVPzFWKK4mq/9zj7zvzO9Vg/QbTm53VWaxc1MhtU50Cza6oeExPlYKuxegaOXee7bLgfM5fBdK4fqVF/Z9YyBGzZs47+Kliy1x2K0RSaD3BbpPCbk+AjMrVovRDRkyJMhoAE7T4bzlBzXSY7BBvvATYNaMgJtANp3uN5J3rPB6Odm4QDmCZtbM7TwNrZFYzrf1xjhMOBA3x7oknlsA4nwG1WVDCgCwA4DKeO88StlLDgZCPn8zysFIaxdJHO1qZIyHXL68Fua3qvQF6qgiIgIiICIiAiIgIiICIiAiIgLRUwbXbOi3og1MwrRs63W1EQEREBERAREQEREHhC9REGl+HBcHESRlwWzVWSIPIXqIgIiICIiAiIgIiICIiAiIgIiICIi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438400" y="414338"/>
            <a:ext cx="4343400" cy="8810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და სააფთიაქო დაწესებულებების მოდული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438400" y="2724149"/>
            <a:ext cx="4343400" cy="9070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დანიშნულების მოდული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438400" y="3886200"/>
            <a:ext cx="43434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პროდუქტების ელექტრონული რეგისტრაციის მოდული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438400" y="4953000"/>
            <a:ext cx="4343400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 სერვისები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49204" y="1600200"/>
            <a:ext cx="43434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ფარმაცევტული პროდუქტების მოდული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და სააფთიაქო დაწესებულებების მოდული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57152"/>
              </p:ext>
            </p:extLst>
          </p:nvPr>
        </p:nvGraphicFramePr>
        <p:xfrm>
          <a:off x="533400" y="1981200"/>
          <a:ext cx="8381999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6200"/>
                <a:gridCol w="990600"/>
                <a:gridCol w="1143000"/>
                <a:gridCol w="1371600"/>
                <a:gridCol w="990599"/>
              </a:tblGrid>
              <a:tr h="55952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 კომპ.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პაციენტი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4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 smtClean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ქვეყნის</a:t>
                      </a:r>
                      <a:r>
                        <a:rPr lang="ka-GE" sz="1600" b="1" baseline="0" dirty="0" smtClean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მასშტაბით მოქმედი ფარმაცევტული დაწესებულებები</a:t>
                      </a:r>
                      <a:endParaRPr lang="en-US" sz="16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ტერიტორიული მდებარეობა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საქმიანობის უფლების</a:t>
                      </a:r>
                      <a:r>
                        <a:rPr lang="ka-GE" sz="1600" b="1" kern="1200" baseline="0" dirty="0" smtClean="0">
                          <a:solidFill>
                            <a:srgbClr val="990033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იდენტიფიცირება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600" b="1" kern="1200" dirty="0" smtClean="0">
                          <a:solidFill>
                            <a:srgbClr val="990033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სხვადასხვა</a:t>
                      </a:r>
                      <a:r>
                        <a:rPr lang="ka-GE" sz="1600" b="1" kern="1200" baseline="0" dirty="0" smtClean="0">
                          <a:solidFill>
                            <a:srgbClr val="990033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სისტემებთან ინფორმაციის გაცვლა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53353"/>
              </p:ext>
            </p:extLst>
          </p:nvPr>
        </p:nvGraphicFramePr>
        <p:xfrm>
          <a:off x="419100" y="2362200"/>
          <a:ext cx="8381999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8500"/>
                <a:gridCol w="990600"/>
                <a:gridCol w="914400"/>
                <a:gridCol w="914400"/>
                <a:gridCol w="1295400"/>
                <a:gridCol w="1028699"/>
              </a:tblGrid>
              <a:tr h="5569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სშჯსდს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სად. კომპ.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ბიზნესი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პროვაიდერი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პაციენტი</a:t>
                      </a:r>
                      <a:endParaRPr lang="en-US" sz="1400" dirty="0"/>
                    </a:p>
                  </a:txBody>
                  <a:tcPr/>
                </a:tc>
              </a:tr>
              <a:tr h="52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ქვეყანაში ნებადართული</a:t>
                      </a:r>
                      <a:r>
                        <a:rPr lang="ka-GE" sz="14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მედიკამენტების ნუსხა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3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სტანდარტიზებული რეესტრი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სინქრონიზაციის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შესაძლებლობა სხვადასხვა საერთაშორისო სტანდარტებთან (</a:t>
                      </a:r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GS1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…)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რეალურ დროში  </a:t>
                      </a: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შემოსავლების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სამსახურთან </a:t>
                      </a: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ექსპორტ–იმპორტის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შესახებ ინფორმაციის გაცვლა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წამლის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ანოტაციები და სხვადასხვა სამედიცინო ინფორმაცია მოქალაქეებისა და სამედიცინო პერსონალისთვის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52600" y="156381"/>
            <a:ext cx="5715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პროდუკტების მოდული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პროდუკტების რეესტრი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შესახებ სხვადასხვა სახის ინფორმაცია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წამლის ეროვნული კოდი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9812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67056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611092" y="1027708"/>
            <a:ext cx="381000" cy="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>
            <a:off x="3048000" y="5029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მონაცემების ავტომატური  მიწოდება/გადამოწმება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533400"/>
          </a:xfrm>
        </p:spPr>
        <p:txBody>
          <a:bodyPr>
            <a:normAutofit/>
          </a:bodyPr>
          <a:lstStyle/>
          <a:p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დანიშნულების მოდულის აღწერა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95"/>
          <p:cNvGrpSpPr/>
          <p:nvPr/>
        </p:nvGrpSpPr>
        <p:grpSpPr>
          <a:xfrm>
            <a:off x="381000" y="457200"/>
            <a:ext cx="838200" cy="994455"/>
            <a:chOff x="7543800" y="457200"/>
            <a:chExt cx="838200" cy="994455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57200"/>
              <a:ext cx="838200" cy="79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543800" y="1225183"/>
              <a:ext cx="776758" cy="226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133600"/>
            <a:ext cx="5715000" cy="35052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2438400"/>
            <a:ext cx="25908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743200"/>
            <a:ext cx="2438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პაციენტის პირადი მონაცემები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3048000"/>
            <a:ext cx="24384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 </a:t>
            </a: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ლიმიტები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3429000"/>
            <a:ext cx="24384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სამედ. დაწესებულების  და ექიმების იდენტიფიცირება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8600" y="2438400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ელ. დანიშნულების მოდულის ელემენტები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648200"/>
            <a:ext cx="24384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 საჭირო ინფორმაცია....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06"/>
          <p:cNvGrpSpPr/>
          <p:nvPr/>
        </p:nvGrpSpPr>
        <p:grpSpPr>
          <a:xfrm>
            <a:off x="3124200" y="457200"/>
            <a:ext cx="3124200" cy="914400"/>
            <a:chOff x="457200" y="381000"/>
            <a:chExt cx="3124200" cy="914400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57200" y="3810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დაწესებულებები/ოჯახის ექიმები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>
            <a:stCxn id="62" idx="2"/>
          </p:cNvCxnSpPr>
          <p:nvPr/>
        </p:nvCxnSpPr>
        <p:spPr>
          <a:xfrm rot="16200000" flipH="1">
            <a:off x="5655733" y="550333"/>
            <a:ext cx="762000" cy="240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810001"/>
            <a:ext cx="2438400" cy="304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დიაგნოზი (ძირითადი, თანმხლები)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81000" y="4114800"/>
            <a:ext cx="2438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მედიკამენტების ჩამონათვალი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6670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484602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2266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სამოქალაქო რეესტრის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64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</a:t>
            </a:r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–ის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დაზღვეულთა ბაზა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346549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რეგულირების </a:t>
            </a:r>
          </a:p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789402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78940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22860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3067110"/>
            <a:ext cx="240632" cy="304800"/>
          </a:xfrm>
          <a:prstGeom prst="rect">
            <a:avLst/>
          </a:prstGeom>
          <a:noFill/>
        </p:spPr>
      </p:pic>
      <p:sp>
        <p:nvSpPr>
          <p:cNvPr id="148" name="TextBox 147"/>
          <p:cNvSpPr txBox="1"/>
          <p:nvPr/>
        </p:nvSpPr>
        <p:spPr>
          <a:xfrm>
            <a:off x="4038600" y="3048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სადაზღვევო კომპანიების დაზღვეულთა  ბაზა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4114800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პროდუქტების მონაცემთა ბაზა</a:t>
            </a:r>
            <a:endParaRPr lang="en-US" sz="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სამეცნიერო ინფორმაცია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8194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819400" y="3276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314119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9710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8194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6670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21336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409420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64770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02060"/>
                </a:solidFill>
              </a:rPr>
              <a:t>ელექტრონული  დანიშნულების მონაცემთა ბაზა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200400" y="2514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886200"/>
            <a:ext cx="990600" cy="2117"/>
          </a:xfrm>
          <a:prstGeom prst="line">
            <a:avLst/>
          </a:prstGeom>
          <a:ln>
            <a:prstDash val="dashDot"/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1148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" name="Group 93"/>
          <p:cNvGrpSpPr/>
          <p:nvPr/>
        </p:nvGrpSpPr>
        <p:grpSpPr>
          <a:xfrm>
            <a:off x="7696200" y="457200"/>
            <a:ext cx="1104252" cy="914400"/>
            <a:chOff x="381000" y="457200"/>
            <a:chExt cx="1104252" cy="914400"/>
          </a:xfrm>
        </p:grpSpPr>
        <p:pic>
          <p:nvPicPr>
            <p:cNvPr id="89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685800"/>
              <a:ext cx="1104252" cy="685800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609600" y="457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 descr="http://t2.gstatic.com/images?q=tbn:ANd9GcT9VZJO1l7EjuWMZxFXaCkto5XGqGWcTTaAz7ERcgtD7krCR--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2667000"/>
            <a:ext cx="2034619" cy="152400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191000" y="4615807"/>
            <a:ext cx="175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აფთიაქებისა და სამედიცინო დაწესებულებების  საინფორმაციო  პორტალი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819400" y="44196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2" name="Picture 12" descr="http://www.indiaafricaconnect.in/upload/Multimedia/med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4170402"/>
            <a:ext cx="460075" cy="304800"/>
          </a:xfrm>
          <a:prstGeom prst="rect">
            <a:avLst/>
          </a:prstGeom>
          <a:noFill/>
        </p:spPr>
      </p:pic>
      <p:pic>
        <p:nvPicPr>
          <p:cNvPr id="3074" name="Picture 2" descr="http://t1.gstatic.com/images?q=tbn:ANd9GcRSf3-70OIz3-ZBngSzCmqbT8yqQJW3tZX-43FCtAc3Q-hBwr_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4551402"/>
            <a:ext cx="501521" cy="381000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200400" y="45720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2800" y="47244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352800" y="42672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276600" y="4191000"/>
            <a:ext cx="1524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67400" y="1066800"/>
            <a:ext cx="19812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849394" y="1675606"/>
            <a:ext cx="9144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8596" y="857232"/>
            <a:ext cx="698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ე</a:t>
            </a:r>
            <a:r>
              <a:rPr lang="ka-G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ლექტრონული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დანიშნულების მოდული</a:t>
            </a:r>
            <a:endParaRPr lang="ka-G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 l="54990" b="52091"/>
          <a:stretch>
            <a:fillRect/>
          </a:stretch>
        </p:blipFill>
        <p:spPr bwMode="auto">
          <a:xfrm>
            <a:off x="5141068" y="1500174"/>
            <a:ext cx="931130" cy="8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640738" y="1428737"/>
            <a:ext cx="1431196" cy="1000132"/>
            <a:chOff x="4071934" y="1714488"/>
            <a:chExt cx="1428760" cy="1014415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13414"/>
            <a:stretch>
              <a:fillRect/>
            </a:stretch>
          </p:blipFill>
          <p:spPr bwMode="auto">
            <a:xfrm>
              <a:off x="4071934" y="1714488"/>
              <a:ext cx="1352550" cy="101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602169" y="2357430"/>
            <a:ext cx="8985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" name="Visio" r:id="rId5" imgW="898827" imgH="360474" progId="Visio.Drawing.11">
                    <p:link updateAutomatic="1"/>
                  </p:oleObj>
                </mc:Choice>
                <mc:Fallback>
                  <p:oleObj name="Visio" r:id="rId5" imgW="898827" imgH="360474" progId="Visio.Drawing.11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2169" y="2357430"/>
                          <a:ext cx="898525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069102" y="1357299"/>
            <a:ext cx="645378" cy="1071570"/>
            <a:chOff x="1285852" y="1571612"/>
            <a:chExt cx="649288" cy="1200157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r="77695" b="26797"/>
            <a:stretch>
              <a:fillRect/>
            </a:stretch>
          </p:blipFill>
          <p:spPr bwMode="auto">
            <a:xfrm>
              <a:off x="1285852" y="1571612"/>
              <a:ext cx="64294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>
            <a:off x="1357290" y="2571744"/>
            <a:ext cx="5778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" name="Visio" r:id="rId8" imgW="577786" imgH="200168" progId="Visio.Drawing.11">
                    <p:link updateAutomatic="1"/>
                  </p:oleObj>
                </mc:Choice>
                <mc:Fallback>
                  <p:oleObj name="Visio" r:id="rId8" imgW="577786" imgH="200168" progId="Visio.Drawing.11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2571744"/>
                          <a:ext cx="577850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571472" y="1357298"/>
            <a:ext cx="8141496" cy="114300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43768" y="1357298"/>
            <a:ext cx="1143007" cy="1143008"/>
            <a:chOff x="7469284" y="3214686"/>
            <a:chExt cx="1033463" cy="123508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9284" y="3214686"/>
              <a:ext cx="1027037" cy="815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540722" y="3929066"/>
            <a:ext cx="9620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" name="Visio" r:id="rId11" imgW="962692" imgH="520779" progId="Visio.Drawing.11">
                    <p:link updateAutomatic="1"/>
                  </p:oleObj>
                </mc:Choice>
                <mc:Fallback>
                  <p:oleObj name="Visio" r:id="rId11" imgW="962692" imgH="520779" progId="Visio.Drawing.11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722" y="3929066"/>
                          <a:ext cx="962025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7" y="2713826"/>
            <a:ext cx="9347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71472" y="2785264"/>
            <a:ext cx="8141496" cy="1214446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71538" y="2856703"/>
            <a:ext cx="714380" cy="1143008"/>
            <a:chOff x="1285852" y="1571612"/>
            <a:chExt cx="649288" cy="1200157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r="77695" b="26797"/>
            <a:stretch>
              <a:fillRect/>
            </a:stretch>
          </p:blipFill>
          <p:spPr bwMode="auto">
            <a:xfrm>
              <a:off x="1285852" y="1571612"/>
              <a:ext cx="64294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1357290" y="2571744"/>
            <a:ext cx="5778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" name="Visio" r:id="rId8" imgW="577786" imgH="200168" progId="Visio.Drawing.11">
                    <p:link updateAutomatic="1"/>
                  </p:oleObj>
                </mc:Choice>
                <mc:Fallback>
                  <p:oleObj name="Visio" r:id="rId8" imgW="577786" imgH="200168" progId="Visio.Drawing.11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290" y="2571744"/>
                          <a:ext cx="577850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3838604" y="2856702"/>
            <a:ext cx="1376338" cy="766802"/>
            <a:chOff x="3624290" y="3571876"/>
            <a:chExt cx="1376338" cy="766802"/>
          </a:xfrm>
        </p:grpSpPr>
        <p:sp>
          <p:nvSpPr>
            <p:cNvPr id="25" name="Cloud Callout 24"/>
            <p:cNvSpPr/>
            <p:nvPr/>
          </p:nvSpPr>
          <p:spPr>
            <a:xfrm>
              <a:off x="3624290" y="3571876"/>
              <a:ext cx="1376338" cy="766802"/>
            </a:xfrm>
            <a:prstGeom prst="cloudCallout">
              <a:avLst>
                <a:gd name="adj1" fmla="val -31944"/>
                <a:gd name="adj2" fmla="val 3421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5728" y="3624298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აფთიაქების საინფორმაციო პორტალი</a:t>
              </a:r>
              <a:r>
                <a:rPr lang="en-US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3504" y="4357695"/>
            <a:ext cx="88011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72396" y="4333890"/>
            <a:ext cx="684706" cy="96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571472" y="4286256"/>
            <a:ext cx="8141496" cy="114300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71802" y="4381515"/>
            <a:ext cx="858963" cy="9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>
            <a:off x="1857356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6248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29388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857356" y="3142454"/>
            <a:ext cx="1785950" cy="3571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57356" y="3713958"/>
            <a:ext cx="52864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000232" y="1785926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" name="Visio" r:id="rId18" imgW="217742" imgH="217742" progId="Visio.Drawing.11">
                  <p:link updateAutomatic="1"/>
                </p:oleObj>
              </mc:Choice>
              <mc:Fallback>
                <p:oleObj name="Visio" r:id="rId18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785926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429124" y="1782753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Visio" r:id="rId20" imgW="217742" imgH="217742" progId="Visio.Drawing.11">
                  <p:link updateAutomatic="1"/>
                </p:oleObj>
              </mc:Choice>
              <mc:Fallback>
                <p:oleObj name="Visio" r:id="rId20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782753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2571736" y="3142454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Visio" r:id="rId22" imgW="217742" imgH="217742" progId="Visio.Drawing.11">
                  <p:link updateAutomatic="1"/>
                </p:oleObj>
              </mc:Choice>
              <mc:Fallback>
                <p:oleObj name="Visio" r:id="rId22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142454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4429124" y="3713958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Visio" r:id="rId24" imgW="217742" imgH="217742" progId="Visio.Drawing.11">
                  <p:link updateAutomatic="1"/>
                </p:oleObj>
              </mc:Choice>
              <mc:Fallback>
                <p:oleObj name="Visio" r:id="rId24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3958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19"/>
          <p:cNvGraphicFramePr>
            <a:graphicFrameLocks noChangeAspect="1"/>
          </p:cNvGraphicFramePr>
          <p:nvPr/>
        </p:nvGraphicFramePr>
        <p:xfrm>
          <a:off x="7786710" y="2570950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" name="Visio" r:id="rId26" imgW="217742" imgH="217742" progId="Visio.Drawing.11">
                  <p:link updateAutomatic="1"/>
                </p:oleObj>
              </mc:Choice>
              <mc:Fallback>
                <p:oleObj name="Visio" r:id="rId26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2570950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5400000">
            <a:off x="7537471" y="2678107"/>
            <a:ext cx="35639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536677" y="417909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786446" y="4000504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643306" y="4000504"/>
            <a:ext cx="35719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7786710" y="4071942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" name="Visio" r:id="rId28" imgW="217742" imgH="217742" progId="Visio.Drawing.11">
                  <p:link updateAutomatic="1"/>
                </p:oleObj>
              </mc:Choice>
              <mc:Fallback>
                <p:oleObj name="Visio" r:id="rId28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4071942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1"/>
          <p:cNvGraphicFramePr>
            <a:graphicFrameLocks noChangeAspect="1"/>
          </p:cNvGraphicFramePr>
          <p:nvPr/>
        </p:nvGraphicFramePr>
        <p:xfrm>
          <a:off x="6448439" y="4354521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" name="Visio" r:id="rId30" imgW="195882" imgH="217742" progId="Visio.Drawing.11">
                  <p:link updateAutomatic="1"/>
                </p:oleObj>
              </mc:Choice>
              <mc:Fallback>
                <p:oleObj name="Visio" r:id="rId30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39" y="4354521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2"/>
          <p:cNvGraphicFramePr>
            <a:graphicFrameLocks noChangeAspect="1"/>
          </p:cNvGraphicFramePr>
          <p:nvPr/>
        </p:nvGraphicFramePr>
        <p:xfrm>
          <a:off x="4500562" y="4357694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" name="Visio" r:id="rId32" imgW="195882" imgH="217742" progId="Visio.Drawing.11">
                  <p:link updateAutomatic="1"/>
                </p:oleObj>
              </mc:Choice>
              <mc:Fallback>
                <p:oleObj name="Visio" r:id="rId32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357694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571472" y="5572140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" name="Visio" r:id="rId18" imgW="217742" imgH="217742" progId="Visio.Drawing.11">
                  <p:link updateAutomatic="1"/>
                </p:oleObj>
              </mc:Choice>
              <mc:Fallback>
                <p:oleObj name="Visio" r:id="rId18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572140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571472" y="5786454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" name="Visio" r:id="rId20" imgW="217742" imgH="217742" progId="Visio.Drawing.11">
                  <p:link updateAutomatic="1"/>
                </p:oleObj>
              </mc:Choice>
              <mc:Fallback>
                <p:oleObj name="Visio" r:id="rId20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786454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571472" y="600076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" name="Visio" r:id="rId36" imgW="217742" imgH="217742" progId="Visio.Drawing.11">
                  <p:link updateAutomatic="1"/>
                </p:oleObj>
              </mc:Choice>
              <mc:Fallback>
                <p:oleObj name="Visio" r:id="rId36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00076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571472" y="6215082"/>
          <a:ext cx="21748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" name="Visio" r:id="rId22" imgW="217742" imgH="217742" progId="Visio.Drawing.11">
                  <p:link updateAutomatic="1"/>
                </p:oleObj>
              </mc:Choice>
              <mc:Fallback>
                <p:oleObj name="Visio" r:id="rId22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215082"/>
                        <a:ext cx="21748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27"/>
          <p:cNvGraphicFramePr>
            <a:graphicFrameLocks noChangeAspect="1"/>
          </p:cNvGraphicFramePr>
          <p:nvPr/>
        </p:nvGraphicFramePr>
        <p:xfrm>
          <a:off x="571472" y="656909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" name="Visio" r:id="rId24" imgW="217742" imgH="217742" progId="Visio.Drawing.11">
                  <p:link updateAutomatic="1"/>
                </p:oleObj>
              </mc:Choice>
              <mc:Fallback>
                <p:oleObj name="Visio" r:id="rId24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656909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4786314" y="5588658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" name="Visio" r:id="rId26" imgW="217742" imgH="217742" progId="Visio.Drawing.11">
                  <p:link updateAutomatic="1"/>
                </p:oleObj>
              </mc:Choice>
              <mc:Fallback>
                <p:oleObj name="Visio" r:id="rId26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588658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1" name="Object 29"/>
          <p:cNvGraphicFramePr>
            <a:graphicFrameLocks noChangeAspect="1"/>
          </p:cNvGraphicFramePr>
          <p:nvPr/>
        </p:nvGraphicFramePr>
        <p:xfrm>
          <a:off x="4786314" y="5802972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" name="Visio" r:id="rId28" imgW="217742" imgH="217742" progId="Visio.Drawing.11">
                  <p:link updateAutomatic="1"/>
                </p:oleObj>
              </mc:Choice>
              <mc:Fallback>
                <p:oleObj name="Visio" r:id="rId28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802972"/>
                        <a:ext cx="217487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4786314" y="6017286"/>
          <a:ext cx="19526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Visio" r:id="rId30" imgW="195882" imgH="217742" progId="Visio.Drawing.11">
                  <p:link updateAutomatic="1"/>
                </p:oleObj>
              </mc:Choice>
              <mc:Fallback>
                <p:oleObj name="Visio" r:id="rId30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6017286"/>
                        <a:ext cx="19526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786314" y="6231600"/>
          <a:ext cx="195262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Visio" r:id="rId32" imgW="195882" imgH="217742" progId="Visio.Drawing.11">
                  <p:link updateAutomatic="1"/>
                </p:oleObj>
              </mc:Choice>
              <mc:Fallback>
                <p:oleObj name="Visio" r:id="rId32" imgW="19588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6231600"/>
                        <a:ext cx="195262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14348" y="5555622"/>
            <a:ext cx="17219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პაციენტის  ვიზიტი  ექიმთან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4348" y="5769936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ელ. სამედ. ისტორიის  შევსება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4348" y="5984250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ელექტრონული  დანიშნულება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4348" y="61985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ფარმაცევტული პროდუქტი ქსელში, უახლოესი აფთიაქის ნახვა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4348" y="6555754"/>
            <a:ext cx="36439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პაციენტის ვიზიტი აფთიაქში/ფარმაცევტული პროდუქტის შეძენა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29190" y="5572140"/>
            <a:ext cx="2214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ელექტრონული  დანიშნულების ნახვა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29190" y="5786454"/>
            <a:ext cx="22252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მოქალაქის სტატუსის იდენტიფიკაცია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29190" y="6000768"/>
            <a:ext cx="2279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დაზღვევის  სტატუსის იდენტიფიკაცია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29190" y="6231600"/>
            <a:ext cx="17972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პერსონალის იდენტიფიკაცია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786314" y="6500834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/>
        </p:nvSpPr>
        <p:spPr>
          <a:xfrm>
            <a:off x="4929191" y="6484316"/>
            <a:ext cx="32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900" b="1" dirty="0" smtClean="0">
                <a:solidFill>
                  <a:prstClr val="black"/>
                </a:solidFill>
                <a:cs typeface="Arial" charset="0"/>
              </a:rPr>
              <a:t>სადაზღვევო პაკეტის წფარმაცევტული პროდუქტის კომპონენტის მართვა (ლიმიტი, თანადაფინანსება...)</a:t>
            </a:r>
            <a:endParaRPr lang="en-US" sz="9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428728" y="4429132"/>
            <a:ext cx="1111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7" name="Straight Arrow Connector 96"/>
          <p:cNvCxnSpPr/>
          <p:nvPr/>
        </p:nvCxnSpPr>
        <p:spPr>
          <a:xfrm flipV="1">
            <a:off x="2214546" y="3929066"/>
            <a:ext cx="50006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3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643174" y="4429132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827" name="Object 35"/>
          <p:cNvGraphicFramePr>
            <a:graphicFrameLocks noChangeAspect="1"/>
          </p:cNvGraphicFramePr>
          <p:nvPr/>
        </p:nvGraphicFramePr>
        <p:xfrm>
          <a:off x="6572264" y="1714488"/>
          <a:ext cx="2174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Visio" r:id="rId46" imgW="217742" imgH="217742" progId="Visio.Drawing.11">
                  <p:link updateAutomatic="1"/>
                </p:oleObj>
              </mc:Choice>
              <mc:Fallback>
                <p:oleObj name="Visio" r:id="rId46" imgW="217742" imgH="217742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714488"/>
                        <a:ext cx="217488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2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906641"/>
              </p:ext>
            </p:extLst>
          </p:nvPr>
        </p:nvGraphicFramePr>
        <p:xfrm>
          <a:off x="228601" y="1676399"/>
          <a:ext cx="8915398" cy="518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46"/>
                <a:gridCol w="1215738"/>
                <a:gridCol w="972589"/>
                <a:gridCol w="972589"/>
                <a:gridCol w="1053636"/>
              </a:tblGrid>
              <a:tr h="281307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პროვაიდერი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სშჯსდს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სად. კომპ.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a-GE" sz="1200" dirty="0" smtClean="0"/>
                        <a:t>პაციენტი</a:t>
                      </a:r>
                      <a:endParaRPr lang="en-US" sz="1200" dirty="0"/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ინფორმაციის მობილიზება და სარწმუნო  სტატისტიკისა და ანალიზის წარმოების შესაძლებლობა 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მკურნალობის ხარჯთ-ეფექტურობის უზრუნველყოფა 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სისწრაფე</a:t>
                      </a:r>
                      <a:r>
                        <a:rPr lang="ka-GE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კომფორტულობა და უსაფრთხოება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სახელმწიფო სადაზღვევო პროგრამების ფარგლებში ფარმაცევტული პროდუქტის სარგებლის ლიმიტის კონტროლი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9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თაღლითობის და მკურნალობის დუბლირების აღმოფხვრა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ელ. რეცეპტების აუტომატურ რეჟიმში მიმოქცევის შესაძლებლობა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პროფესიულად ინფორმატიული გადაწყვეტილების მიღების და/ან კორექციის შესაძლებლობა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9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დოკუმენტაციის ელექტრონული დაარქივება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სამედიცინო მომსახურეობის გაწევის მომენტში საჭირო რესურსთან წვდომის პროგრამული უზრუნველყოფა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ქრონიკული დაავადებებისთვის მქონე პაციენტთათვის </a:t>
                      </a:r>
                      <a:r>
                        <a:rPr lang="ka-GE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დანიშნულების</a:t>
                      </a:r>
                      <a:r>
                        <a:rPr lang="ka-GE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განახლება ექიმთან ვიზიტის გარეშე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ფარმაცევტული პროდუქტი გაიცემა მხოლოდ პირადობის დამადასტურებელი დოკუმენტის წარდგენის საფუძველზე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ინფორმაცია ფასების შესახებ და მისი ყიდვის პოტენციური ადგილმდებარეობა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დანიშნულების</a:t>
                      </a:r>
                      <a:r>
                        <a:rPr lang="ka-GE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ბლანკზე გაურკვეველი ხელწერის რისკების სრული აღმოფხვრა</a:t>
                      </a: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94618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ელექტრონული დანიშნულების მოდულის  ფუნქციონალური </a:t>
            </a:r>
            <a:r>
              <a:rPr lang="ka-GE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მახასიათებლები</a:t>
            </a:r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9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71662"/>
              </p:ext>
            </p:extLst>
          </p:nvPr>
        </p:nvGraphicFramePr>
        <p:xfrm>
          <a:off x="381000" y="1600200"/>
          <a:ext cx="8381999" cy="3970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სშჯსდს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სად. კომპ.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ბიზნესი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პროვაიდერი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პაციენტი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effectLst/>
                        </a:rPr>
                        <a:t>ფარმაცევტული</a:t>
                      </a:r>
                      <a:r>
                        <a:rPr lang="ka-GE" sz="1400" b="1" baseline="0" dirty="0" smtClean="0">
                          <a:effectLst/>
                        </a:rPr>
                        <a:t> პროდუქტების </a:t>
                      </a:r>
                      <a:r>
                        <a:rPr lang="ka-GE" sz="1400" b="1" dirty="0" smtClean="0">
                          <a:effectLst/>
                        </a:rPr>
                        <a:t>რეგისტრაციის პროცესის გამარტივება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პროცესის  სტანდარტიზება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რეგისტრაციის პროცესის შესაბამისობა საერთაშორისო სტანდარტებთან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მაღალხარისხიანი მედიკამენტების რეგისტრაციის უზრუნველყოფა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228600"/>
            <a:ext cx="75438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პროდუქტების ელექტრონული რეგისტრაციის მოდული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96106"/>
              </p:ext>
            </p:extLst>
          </p:nvPr>
        </p:nvGraphicFramePr>
        <p:xfrm>
          <a:off x="381000" y="1447800"/>
          <a:ext cx="8381999" cy="441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  <a:gridCol w="990600"/>
                <a:gridCol w="685800"/>
                <a:gridCol w="914400"/>
                <a:gridCol w="1295400"/>
                <a:gridCol w="9905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სშჯსდს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სად. კომპ.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ბიზნესი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პროვაიდერი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პაციენტი</a:t>
                      </a:r>
                      <a:endParaRPr lang="en-US" sz="1400" dirty="0"/>
                    </a:p>
                  </a:txBody>
                  <a:tcPr anchor="ctr"/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გამარტივებული ურთიერთობა ჯანდაცვის სამინისტროსა და</a:t>
                      </a:r>
                      <a:r>
                        <a:rPr lang="ka-GE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სხვადასხვა მხარეებს შორის (ბიზნესი, აფთიაქები...)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ნებართვების ელექტრონულად</a:t>
                      </a:r>
                      <a:r>
                        <a:rPr lang="ka-G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მოპოვების შესაძლებლობა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81000" y="152400"/>
            <a:ext cx="8305800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 სერვისები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sz="2000" i="1" dirty="0" smtClean="0"/>
              <a:t>გლობალური სქემა როგორ არიან მოდულები ერთმანეთთა დაკავშირებულები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19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ფუნქციონირების დადებითი მხარეები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81425"/>
              </p:ext>
            </p:extLst>
          </p:nvPr>
        </p:nvGraphicFramePr>
        <p:xfrm>
          <a:off x="381000" y="990600"/>
          <a:ext cx="8381999" cy="455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143000"/>
                <a:gridCol w="838200"/>
                <a:gridCol w="914400"/>
                <a:gridCol w="9143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 კომპ.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პაციენტი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სამედიცინო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მომსახურებაზე გეოგრაფიული ხელმისაწვდომობა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სამედიცინო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მომსახურებაზე ფინანსური ხელმისაწვდომობა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ფარმაცევტულ პროდუქციაზე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გეოგრაფიული ხელმისაწვდომობა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ფარმაცევტულ პროდუქციაზე</a:t>
                      </a:r>
                      <a:r>
                        <a:rPr lang="ka-GE" sz="1400" b="1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ფინანსური ხელმისაწვდომობა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კლინიკის </a:t>
                      </a:r>
                      <a:r>
                        <a:rPr lang="ka-GE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და აფთიაქის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ხელსაყრელი შერჩევა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ფასების ტრანსპარენტულობა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ინფორმაციის</a:t>
                      </a:r>
                      <a:r>
                        <a:rPr lang="ka-GE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ერთ ადგილას თავმოყრა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ადმინისტრაციული რესურსების დაზოგვა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 smtClean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6764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ათიაქებისა და სამედიცინო დაწესებულებების საინფორმაციო პორტალი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553200" y="4953000"/>
            <a:ext cx="2209800" cy="1732255"/>
            <a:chOff x="6553200" y="3714676"/>
            <a:chExt cx="2209800" cy="1732255"/>
          </a:xfrm>
        </p:grpSpPr>
        <p:pic>
          <p:nvPicPr>
            <p:cNvPr id="6" name="Picture 5" descr="http://t2.gstatic.com/images?q=tbn:ANd9GcT9VZJO1l7EjuWMZxFXaCkto5XGqGWcTTaAz7ERcgtD7krCR-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3714676"/>
              <a:ext cx="1449764" cy="108592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53200" y="48006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ელექტრონული დანიშნულების მოდულის  მონაცემთა ბაზა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1600200"/>
            <a:ext cx="1219200" cy="1447800"/>
            <a:chOff x="228600" y="1295400"/>
            <a:chExt cx="1219200" cy="1447800"/>
          </a:xfrm>
        </p:grpSpPr>
        <p:pic>
          <p:nvPicPr>
            <p:cNvPr id="17410" name="Picture 2" descr="http://t1.gstatic.com/images?q=tbn:ANd9GcQDAye1aPVyGOD40dMpYtxWEQPuYec-RLZmqgP1CRP30sk_zKLX0PkRyWT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8600" y="1295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პაციენტები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1600200"/>
            <a:ext cx="1600200" cy="1509472"/>
            <a:chOff x="6781800" y="1066800"/>
            <a:chExt cx="1600200" cy="1509472"/>
          </a:xfrm>
        </p:grpSpPr>
        <p:pic>
          <p:nvPicPr>
            <p:cNvPr id="17414" name="Picture 6" descr="http://t3.gstatic.com/images?q=tbn:ANd9GcRH5dAIg70pgrxASJfd988NO9D1jRpemYqJsmUZwgy-5LjDUC_OeCQPWfU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443335"/>
              <a:ext cx="1507743" cy="113293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781800" y="1066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ფარმაცევტული დაწესებულება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>
            <a:off x="7163594" y="4037806"/>
            <a:ext cx="1676400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6273919" y="3761601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 </a:t>
            </a:r>
            <a:r>
              <a:rPr lang="ka-GE" sz="1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დანიშნულების  შესახებ და გადახდის პირობები</a:t>
            </a:r>
            <a:endParaRPr lang="en-US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00955" y="38004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გაწეული მომსახურების შესახებ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76400" y="23622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3124200" y="228600"/>
            <a:ext cx="2667000" cy="1371600"/>
          </a:xfrm>
          <a:prstGeom prst="cloudCallout">
            <a:avLst>
              <a:gd name="adj1" fmla="val -78163"/>
              <a:gd name="adj2" fmla="val -253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52800" y="381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პორტალი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676400" y="1066800"/>
            <a:ext cx="1371600" cy="685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1000" y="152402"/>
            <a:ext cx="1905000" cy="1735992"/>
            <a:chOff x="2514600" y="2743200"/>
            <a:chExt cx="1905000" cy="1262539"/>
          </a:xfrm>
        </p:grpSpPr>
        <p:sp>
          <p:nvSpPr>
            <p:cNvPr id="46" name="Folded Corner 45"/>
            <p:cNvSpPr/>
            <p:nvPr/>
          </p:nvSpPr>
          <p:spPr>
            <a:xfrm>
              <a:off x="2514600" y="2743200"/>
              <a:ext cx="1905000" cy="914400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14600" y="2819400"/>
              <a:ext cx="1905000" cy="118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ფარმაცევტული პროდუქტი ქსელში</a:t>
              </a:r>
            </a:p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იაფი ფასი</a:t>
              </a:r>
            </a:p>
            <a:p>
              <a:pPr algn="ctr"/>
              <a:r>
                <a:rPr lang="ka-G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უახლოესი აფთიაქი</a:t>
              </a:r>
            </a:p>
            <a:p>
              <a:pPr algn="ctr"/>
              <a:endParaRPr lang="ka-GE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ka-G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ka-GE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rot="5400000">
            <a:off x="6857206" y="4038600"/>
            <a:ext cx="1676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676400" y="5562600"/>
            <a:ext cx="2118357" cy="838200"/>
            <a:chOff x="2819400" y="4419600"/>
            <a:chExt cx="2118357" cy="838200"/>
          </a:xfrm>
        </p:grpSpPr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4419600"/>
              <a:ext cx="67055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819400" y="4648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დაზღვეულთა ბაზა 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52600" y="3962400"/>
            <a:ext cx="1905000" cy="838200"/>
            <a:chOff x="2971800" y="2971800"/>
            <a:chExt cx="1905000" cy="838200"/>
          </a:xfrm>
        </p:grpSpPr>
        <p:pic>
          <p:nvPicPr>
            <p:cNvPr id="61" name="Picture 4" descr="http://t1.gstatic.com/images?q=tbn:ANd9GcTQjBgwcqmZOb395k8M_ur75yOQJI91rkgAUbBLukI44ERBdpkV6TfDxpoxbw"/>
            <p:cNvPicPr>
              <a:picLocks noChangeAspect="1" noChangeArrowheads="1"/>
            </p:cNvPicPr>
            <p:nvPr/>
          </p:nvPicPr>
          <p:blipFill>
            <a:blip r:embed="rId6" cstate="print"/>
            <a:srcRect l="16667" r="16667" b="8333"/>
            <a:stretch>
              <a:fillRect/>
            </a:stretch>
          </p:blipFill>
          <p:spPr bwMode="auto">
            <a:xfrm>
              <a:off x="4267200" y="2971800"/>
              <a:ext cx="609600" cy="838200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2971800" y="3048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სამოქალაქო რეესტრის მონაცემთა ბაზა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rot="5400000" flipH="1" flipV="1">
            <a:off x="3771900" y="2781300"/>
            <a:ext cx="31242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810000" y="25146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9740381">
            <a:off x="3779132" y="3223897"/>
            <a:ext cx="1986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მოქალაქის სტატუსის იდენტიფიცირება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18863737">
            <a:off x="4398288" y="4401838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დაზღვევის სტატუსის იდენტიფიცირება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676400" y="2057400"/>
            <a:ext cx="510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657600" y="179579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ფარ,მაცევტული პროდუქტების  გაცემა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71338" y="2543203"/>
            <a:ext cx="1986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რპოდუქტების შეძენა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2743200" y="5410200"/>
            <a:ext cx="36576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აფთიაქებისა და სამედიცინო დაწესებულებების საინფორაციო პორტალი</a:t>
            </a:r>
            <a:endParaRPr lang="en-US" sz="2000" dirty="0"/>
          </a:p>
        </p:txBody>
      </p:sp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67600" y="2133600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060"/>
                </a:solidFill>
              </a:rPr>
              <a:t>აფთიაქების ერთიანი რეესტრი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pSp>
        <p:nvGrpSpPr>
          <p:cNvPr id="3" name="Group 104"/>
          <p:cNvGrpSpPr/>
          <p:nvPr/>
        </p:nvGrpSpPr>
        <p:grpSpPr>
          <a:xfrm>
            <a:off x="7696200" y="2514600"/>
            <a:ext cx="1066800" cy="685800"/>
            <a:chOff x="8432396" y="3048000"/>
            <a:chExt cx="1423208" cy="1066800"/>
          </a:xfrm>
        </p:grpSpPr>
        <p:pic>
          <p:nvPicPr>
            <p:cNvPr id="65" name="Picture 8" descr="http://www.kaj18.com/images/thumbnails/71FD3D51B7A053DA5F29385A5659435F_588_58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2396" y="3048000"/>
              <a:ext cx="1423208" cy="1066800"/>
            </a:xfrm>
            <a:prstGeom prst="rect">
              <a:avLst/>
            </a:prstGeom>
            <a:noFill/>
          </p:spPr>
        </p:pic>
        <p:pic>
          <p:nvPicPr>
            <p:cNvPr id="67" name="Picture 8" descr="http://t2.gstatic.com/images?q=tbn:ANd9GcQvigpVJ0Yot_081jf3-lmapmPafhkDxp_5w1xT9Hb-cwvJRtAEow"/>
            <p:cNvPicPr>
              <a:picLocks noChangeAspect="1" noChangeArrowheads="1"/>
            </p:cNvPicPr>
            <p:nvPr/>
          </p:nvPicPr>
          <p:blipFill>
            <a:blip r:embed="rId3" cstate="print"/>
            <a:srcRect l="16939" t="16872" r="16336" b="26337"/>
            <a:stretch>
              <a:fillRect/>
            </a:stretch>
          </p:blipFill>
          <p:spPr bwMode="auto">
            <a:xfrm>
              <a:off x="8877300" y="3352800"/>
              <a:ext cx="533400" cy="457200"/>
            </a:xfrm>
            <a:prstGeom prst="rect">
              <a:avLst/>
            </a:prstGeom>
            <a:noFill/>
          </p:spPr>
        </p:pic>
      </p:grpSp>
      <p:sp>
        <p:nvSpPr>
          <p:cNvPr id="68" name="Rectangle 67"/>
          <p:cNvSpPr/>
          <p:nvPr/>
        </p:nvSpPr>
        <p:spPr>
          <a:xfrm>
            <a:off x="228600" y="762000"/>
            <a:ext cx="864096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0"/>
          <p:cNvGrpSpPr/>
          <p:nvPr/>
        </p:nvGrpSpPr>
        <p:grpSpPr>
          <a:xfrm>
            <a:off x="76200" y="2057400"/>
            <a:ext cx="1828800" cy="1066800"/>
            <a:chOff x="228600" y="457200"/>
            <a:chExt cx="1828800" cy="1066800"/>
          </a:xfrm>
        </p:grpSpPr>
        <p:pic>
          <p:nvPicPr>
            <p:cNvPr id="7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9906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76" name="TextBox 75"/>
            <p:cNvSpPr txBox="1"/>
            <p:nvPr/>
          </p:nvSpPr>
          <p:spPr>
            <a:xfrm>
              <a:off x="1447800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381000" y="990600"/>
              <a:ext cx="685800" cy="533400"/>
              <a:chOff x="3429000" y="533400"/>
              <a:chExt cx="762000" cy="696468"/>
            </a:xfrm>
          </p:grpSpPr>
          <p:pic>
            <p:nvPicPr>
              <p:cNvPr id="83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7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sp>
          <p:nvSpPr>
            <p:cNvPr id="81" name="TextBox 80"/>
            <p:cNvSpPr txBox="1"/>
            <p:nvPr/>
          </p:nvSpPr>
          <p:spPr>
            <a:xfrm>
              <a:off x="228600" y="457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002060"/>
                  </a:solidFill>
                </a:rPr>
                <a:t>სამედიცინო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 </a:t>
              </a:r>
              <a:r>
                <a:rPr lang="ka-GE" sz="1200" b="1" dirty="0" smtClean="0">
                  <a:solidFill>
                    <a:srgbClr val="002060"/>
                  </a:solidFill>
                </a:rPr>
                <a:t>დაწესებულებების რეესტრი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5" name="Cloud Callout 94"/>
          <p:cNvSpPr/>
          <p:nvPr/>
        </p:nvSpPr>
        <p:spPr>
          <a:xfrm>
            <a:off x="2209800" y="2133600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Cloud Callout 97"/>
          <p:cNvSpPr/>
          <p:nvPr/>
        </p:nvSpPr>
        <p:spPr>
          <a:xfrm>
            <a:off x="5181600" y="2209800"/>
            <a:ext cx="1905000" cy="990600"/>
          </a:xfrm>
          <a:prstGeom prst="cloudCallout">
            <a:avLst>
              <a:gd name="adj1" fmla="val -31944"/>
              <a:gd name="adj2" fmla="val 3421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პორტალი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86000" y="2286000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დაწესებულებების საინფორმაციო პორტალი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>
            <a:off x="4419600" y="274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9" name="Down Arrow 118"/>
          <p:cNvSpPr/>
          <p:nvPr/>
        </p:nvSpPr>
        <p:spPr>
          <a:xfrm>
            <a:off x="3048000" y="18288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/>
          <p:cNvSpPr/>
          <p:nvPr/>
        </p:nvSpPr>
        <p:spPr>
          <a:xfrm>
            <a:off x="1752600" y="2590800"/>
            <a:ext cx="3810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 flipH="1">
            <a:off x="7162800" y="259080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7" cstate="print"/>
          <a:srcRect l="18182" t="6061" r="18182" b="6061"/>
          <a:stretch>
            <a:fillRect/>
          </a:stretch>
        </p:blipFill>
        <p:spPr bwMode="auto">
          <a:xfrm>
            <a:off x="5562600" y="5569542"/>
            <a:ext cx="457200" cy="631372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5181600" y="5921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დაავადებათა კონტროლის ეროვნული ცენტრი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31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5486400"/>
            <a:ext cx="381000" cy="621197"/>
          </a:xfrm>
          <a:prstGeom prst="rect">
            <a:avLst/>
          </a:prstGeom>
          <a:noFill/>
        </p:spPr>
      </p:pic>
      <p:pic>
        <p:nvPicPr>
          <p:cNvPr id="138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486400"/>
            <a:ext cx="360341" cy="58751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2743200" y="5921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შრომის, ჯანმრთელობისა და სოციალური დაცვის სამინისტრო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202544" y="6041409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სოციალური მომსახურების სააგენტო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pSp>
        <p:nvGrpSpPr>
          <p:cNvPr id="6" name="Group 142"/>
          <p:cNvGrpSpPr/>
          <p:nvPr/>
        </p:nvGrpSpPr>
        <p:grpSpPr>
          <a:xfrm>
            <a:off x="3886200" y="3505200"/>
            <a:ext cx="1295400" cy="871210"/>
            <a:chOff x="1219200" y="2514600"/>
            <a:chExt cx="1295400" cy="871210"/>
          </a:xfrm>
        </p:grpSpPr>
        <p:sp>
          <p:nvSpPr>
            <p:cNvPr id="144" name="TextBox 143"/>
            <p:cNvSpPr txBox="1"/>
            <p:nvPr/>
          </p:nvSpPr>
          <p:spPr>
            <a:xfrm>
              <a:off x="1219200" y="312420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პაციენტი</a:t>
              </a:r>
              <a:endPara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5" name="Picture 2" descr="http://t1.gstatic.com/images?q=tbn:ANd9GcQv5Qp_ys4GmckkTwwav_Ja13gkhFOonifgFEn56GmsYPH9fVHsUQ"/>
            <p:cNvPicPr>
              <a:picLocks noChangeAspect="1" noChangeArrowheads="1"/>
            </p:cNvPicPr>
            <p:nvPr/>
          </p:nvPicPr>
          <p:blipFill>
            <a:blip r:embed="rId10" cstate="print"/>
            <a:srcRect r="41869" b="8046"/>
            <a:stretch>
              <a:fillRect/>
            </a:stretch>
          </p:blipFill>
          <p:spPr bwMode="auto">
            <a:xfrm>
              <a:off x="1524000" y="2514600"/>
              <a:ext cx="720090" cy="685800"/>
            </a:xfrm>
            <a:prstGeom prst="rect">
              <a:avLst/>
            </a:prstGeom>
            <a:noFill/>
          </p:spPr>
        </p:pic>
      </p:grpSp>
      <p:pic>
        <p:nvPicPr>
          <p:cNvPr id="146" name="Picture 2" descr="http://t0.gstatic.com/images?q=tbn:ANd9GcTnzCcZHxfStxsKknCQO4ZSj_Zjv9oWwRs__b8svWEK7HP-tnItN3gtwj5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3962400"/>
            <a:ext cx="838200" cy="665299"/>
          </a:xfrm>
          <a:prstGeom prst="rect">
            <a:avLst/>
          </a:prstGeom>
          <a:noFill/>
        </p:spPr>
      </p:pic>
      <p:sp>
        <p:nvSpPr>
          <p:cNvPr id="147" name="Rectangle 146"/>
          <p:cNvSpPr/>
          <p:nvPr/>
        </p:nvSpPr>
        <p:spPr>
          <a:xfrm>
            <a:off x="7467600" y="4572000"/>
            <a:ext cx="121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ელექტრონული დანიშნულების რეესტრი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28600" y="3429000"/>
            <a:ext cx="8640960" cy="3276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/>
          <p:nvPr/>
        </p:nvCxnSpPr>
        <p:spPr>
          <a:xfrm rot="16200000" flipH="1">
            <a:off x="34671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olded Corner 157"/>
          <p:cNvSpPr/>
          <p:nvPr/>
        </p:nvSpPr>
        <p:spPr>
          <a:xfrm>
            <a:off x="1905000" y="838200"/>
            <a:ext cx="2209800" cy="12192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905000" y="838200"/>
            <a:ext cx="2286000" cy="1231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0" indent="-111125"/>
            <a:r>
              <a:rPr lang="ka-GE" sz="1100" b="1" dirty="0" smtClean="0">
                <a:solidFill>
                  <a:srgbClr val="C00000"/>
                </a:solidFill>
              </a:rPr>
              <a:t>ინფორმაცია დაწესებულებაზე: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ადგილმდებარეობა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წარმოებული სერვისი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პროფილი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რესურსები </a:t>
            </a: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საწოლები)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სამედიცინო პერსონალი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ფასი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0" name="Down Arrow 159"/>
          <p:cNvSpPr/>
          <p:nvPr/>
        </p:nvSpPr>
        <p:spPr>
          <a:xfrm>
            <a:off x="28956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olded Corner 160"/>
          <p:cNvSpPr/>
          <p:nvPr/>
        </p:nvSpPr>
        <p:spPr>
          <a:xfrm>
            <a:off x="5105400" y="838200"/>
            <a:ext cx="2209800" cy="1219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257800" y="838200"/>
            <a:ext cx="1981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0" indent="-111125"/>
            <a:r>
              <a:rPr lang="ka-GE" sz="1100" b="1" dirty="0" smtClean="0">
                <a:solidFill>
                  <a:srgbClr val="C00000"/>
                </a:solidFill>
              </a:rPr>
              <a:t>ინფორმაცია აფთიაქებზე: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ადგილმდებარეობა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ქსელში არსებული მედიკამენტი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50" b="1" dirty="0" smtClean="0">
                <a:solidFill>
                  <a:schemeClr val="accent1">
                    <a:lumMod val="75000"/>
                  </a:schemeClr>
                </a:solidFill>
              </a:rPr>
              <a:t>ფასი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own Arrow 120"/>
          <p:cNvSpPr/>
          <p:nvPr/>
        </p:nvSpPr>
        <p:spPr>
          <a:xfrm>
            <a:off x="60960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9624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6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8050" y="4419600"/>
            <a:ext cx="552550" cy="509841"/>
          </a:xfrm>
          <a:prstGeom prst="rect">
            <a:avLst/>
          </a:prstGeom>
          <a:noFill/>
        </p:spPr>
      </p:pic>
      <p:cxnSp>
        <p:nvCxnSpPr>
          <p:cNvPr id="170" name="Straight Arrow Connector 169"/>
          <p:cNvCxnSpPr>
            <a:stCxn id="103" idx="2"/>
          </p:cNvCxnSpPr>
          <p:nvPr/>
        </p:nvCxnSpPr>
        <p:spPr>
          <a:xfrm rot="16200000" flipH="1">
            <a:off x="2796749" y="3406348"/>
            <a:ext cx="1531203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rot="16200000" flipH="1">
            <a:off x="1981200" y="39624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5400000">
            <a:off x="49149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>
            <a:off x="4762500" y="34671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5400000">
            <a:off x="5029200" y="39624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46" idx="0"/>
          </p:cNvCxnSpPr>
          <p:nvPr/>
        </p:nvCxnSpPr>
        <p:spPr>
          <a:xfrm>
            <a:off x="6934200" y="2895600"/>
            <a:ext cx="1104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09855"/>
              </p:ext>
            </p:extLst>
          </p:nvPr>
        </p:nvGraphicFramePr>
        <p:xfrm>
          <a:off x="381000" y="1142999"/>
          <a:ext cx="8381998" cy="567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143000"/>
                <a:gridCol w="914400"/>
                <a:gridCol w="914400"/>
                <a:gridCol w="990598"/>
              </a:tblGrid>
              <a:tr h="374639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პროვაიდერი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სშჯსდს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სად. კომპ.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პაციენტი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ინფორმაციის მობილიზება და სარწმუნო სტატისტიკისა და ანალიზის წარმოების შესაძლებლობა 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4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მკურნალობის ხარჯთ-ეფექტურობის უზრუნველყოფა 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4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სისწრაფე</a:t>
                      </a:r>
                      <a:r>
                        <a:rPr lang="ka-GE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კომფორტულობა და უსაფრთხოება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სახელმწიფო სადაზღვევო პროგრამების ფარგლებში ფარმაცევტული პროდუქტის სარგებლის ლიმიტის კონტროლი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7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თაღლითობის და მკურნალობის დუბლირების აღმოფხვრა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ელ. რეცეპტების აუტომატურ რეჟიმში მიმოქცევის შესაძლებლობა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პროფესიულად ინფორმატიული გადაწყვეტილების მიღების და/ან კორექციის შესაძლებლობა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7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დოკუმენტაციის ელექტრონული დაარქივება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სამედიცინო მომსახურეობის გაწევის მომენტში საჭირო რესურსთან წვდომის პროგრამული უზრუნველყოფა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ქრონიკული დაავადებებისთვის მქონე პაციენტთათვის დანიშნულების განახლება ექიმთან ვიზიტის გარეშე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ფარმაცევტული პროდუქტების გაიცემა მხოლოდ პირადობის დამადასტურებელი დოკუმენტის წარდგენის საფუძველზე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ინფორმაცია ფასების შესახებ და მისი ყიდვის პოტენციური ადგილმდებარეობა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4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დანიშნულების ბლანკზე გაურკვეველი ხელწერის რისკების სრული აღმოფხვრა</a:t>
                      </a: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მოდული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8870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i="1" dirty="0" smtClean="0"/>
              <a:t>დიაგრამები...ვიზუალური ნახატები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34169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75713"/>
              </p:ext>
            </p:extLst>
          </p:nvPr>
        </p:nvGraphicFramePr>
        <p:xfrm>
          <a:off x="381000" y="1371600"/>
          <a:ext cx="8229600" cy="521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524000"/>
                <a:gridCol w="1295400"/>
                <a:gridCol w="685800"/>
              </a:tblGrid>
              <a:tr h="349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15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დაგროვილ მონაცემებზე დაყრდნობით სხვადასხვა ანალიტიკური დიაგრამებისა და გრაფიკული სქემების გენერაცია.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15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სხვადასხვა ინდიკატორების საფუძველზე ინფორმაციული ნაკადების შედარება, მონიტორინგი</a:t>
                      </a:r>
                      <a:r>
                        <a:rPr lang="ka-G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 ანალიზი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83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მოდულის სხვადასხვა საინფორმაციო სისტემებთან ინტეგრაციისა და შესაბამისი სტატისტიკური და ანალიტიკური დიაგრამიების გენერირების შესაძლებლობა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83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878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მედიაციის მოდული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0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i="1" dirty="0" smtClean="0"/>
              <a:t>მოდულის მუშაობის სქემა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599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71" y="1000108"/>
            <a:ext cx="8172471" cy="10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1152128" cy="14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211960" y="263691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E-Health</a:t>
            </a:r>
            <a:endParaRPr lang="en-US" sz="12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04495"/>
            <a:ext cx="1924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57" y="2554982"/>
            <a:ext cx="265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68" y="6046043"/>
            <a:ext cx="1905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323528" y="2348880"/>
            <a:ext cx="8712968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3528" y="980728"/>
            <a:ext cx="8712968" cy="11521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662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069514"/>
            <a:ext cx="2376264" cy="11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20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280" y="6308551"/>
            <a:ext cx="2895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3707904" y="1916832"/>
            <a:ext cx="1762021" cy="720080"/>
            <a:chOff x="3707904" y="1916832"/>
            <a:chExt cx="1762021" cy="720080"/>
          </a:xfrm>
        </p:grpSpPr>
        <p:sp>
          <p:nvSpPr>
            <p:cNvPr id="26" name="TextBox 25"/>
            <p:cNvSpPr txBox="1"/>
            <p:nvPr/>
          </p:nvSpPr>
          <p:spPr>
            <a:xfrm>
              <a:off x="3707904" y="2102659"/>
              <a:ext cx="17620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200" b="1" dirty="0" smtClean="0">
                  <a:solidFill>
                    <a:srgbClr val="C00000"/>
                  </a:solidFill>
                  <a:cs typeface="Arial" charset="0"/>
                </a:rPr>
                <a:t>ინფორმაციის </a:t>
              </a:r>
              <a:r>
                <a:rPr lang="en-US" sz="1200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ka-GE" sz="1200" b="1" dirty="0" smtClean="0">
                  <a:solidFill>
                    <a:srgbClr val="C00000"/>
                  </a:solidFill>
                  <a:cs typeface="Arial" charset="0"/>
                </a:rPr>
                <a:t>გაცვლა</a:t>
              </a: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Curved Left Arrow 26"/>
            <p:cNvSpPr/>
            <p:nvPr/>
          </p:nvSpPr>
          <p:spPr>
            <a:xfrm>
              <a:off x="5076056" y="1916832"/>
              <a:ext cx="360040" cy="72008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Curved Left Arrow 27"/>
            <p:cNvSpPr/>
            <p:nvPr/>
          </p:nvSpPr>
          <p:spPr>
            <a:xfrm rot="10800000">
              <a:off x="3707905" y="1916832"/>
              <a:ext cx="360040" cy="72008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331715"/>
            <a:ext cx="2295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2636912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5948511"/>
            <a:ext cx="3133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323528" y="4437112"/>
            <a:ext cx="8712968" cy="1224136"/>
            <a:chOff x="323528" y="4437112"/>
            <a:chExt cx="8712968" cy="1224136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91680" y="4437112"/>
              <a:ext cx="5821194" cy="118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5536" y="4653136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323528" y="4509120"/>
              <a:ext cx="8712968" cy="1152128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07904" y="4077072"/>
            <a:ext cx="1944216" cy="504056"/>
            <a:chOff x="3635896" y="4005064"/>
            <a:chExt cx="1944216" cy="504056"/>
          </a:xfrm>
        </p:grpSpPr>
        <p:sp>
          <p:nvSpPr>
            <p:cNvPr id="38" name="TextBox 37"/>
            <p:cNvSpPr txBox="1"/>
            <p:nvPr/>
          </p:nvSpPr>
          <p:spPr>
            <a:xfrm>
              <a:off x="3901828" y="4190891"/>
              <a:ext cx="1462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000" b="1" dirty="0" smtClean="0">
                  <a:solidFill>
                    <a:srgbClr val="C00000"/>
                  </a:solidFill>
                  <a:cs typeface="Arial" charset="0"/>
                </a:rPr>
                <a:t>ინფორმაციის გაცვლა</a:t>
              </a:r>
              <a:endParaRPr lang="en-US" sz="10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Curved Left Arrow 38"/>
            <p:cNvSpPr/>
            <p:nvPr/>
          </p:nvSpPr>
          <p:spPr>
            <a:xfrm>
              <a:off x="5292080" y="4005064"/>
              <a:ext cx="288032" cy="504056"/>
            </a:xfrm>
            <a:prstGeom prst="curved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Curved Left Arrow 39"/>
            <p:cNvSpPr/>
            <p:nvPr/>
          </p:nvSpPr>
          <p:spPr>
            <a:xfrm rot="10800000">
              <a:off x="3635896" y="4005064"/>
              <a:ext cx="288032" cy="504056"/>
            </a:xfrm>
            <a:prstGeom prst="curved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97982" y="6478860"/>
            <a:ext cx="2762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00262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576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 / ვაქცინაცია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816496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527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19812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a-G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დაშვების დონეების </a:t>
            </a:r>
            <a:r>
              <a:rPr lang="ka-G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8501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000" i="1" dirty="0"/>
              <a:t>მოდულის მუშაობის სქემა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18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მოდულის ფუნქციონალური მახასიათებლები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32760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336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დაცვის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ერთიან</a:t>
            </a:r>
            <a:r>
              <a:rPr lang="ka-GE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სისტემის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ვებ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გვერდის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კატეგორიებ</a:t>
            </a:r>
            <a:r>
              <a:rPr lang="ka-GE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მოდულებ</a:t>
            </a:r>
            <a:r>
              <a:rPr lang="ka-GE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Sylfaen" pitchFamily="18" charset="0"/>
                <a:hlinkClick r:id="rId2"/>
              </a:rPr>
              <a:t>http://ehealth.moh.gov.ge/HmisEng/Main/</a:t>
            </a:r>
            <a:endParaRPr lang="en-US" sz="2800" dirty="0">
              <a:solidFill>
                <a:srgbClr val="FF0000"/>
              </a:solidFill>
              <a:latin typeface="Sylfaen" pitchFamily="18" charset="0"/>
            </a:endParaRPr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pPr marL="0" indent="0" algn="r">
              <a:buNone/>
            </a:pPr>
            <a:r>
              <a:rPr lang="en-US" sz="1400" b="1" i="1" dirty="0" smtClean="0">
                <a:solidFill>
                  <a:srgbClr val="990033"/>
                </a:solidFill>
                <a:latin typeface="Sylfaen" pitchFamily="18" charset="0"/>
              </a:rPr>
              <a:t>* </a:t>
            </a:r>
            <a:r>
              <a:rPr lang="ka-GE" sz="1400" b="1" i="1" dirty="0" smtClean="0">
                <a:solidFill>
                  <a:srgbClr val="990033"/>
                </a:solidFill>
                <a:latin typeface="Sylfaen" pitchFamily="18" charset="0"/>
              </a:rPr>
              <a:t>მომხამრებლის დამხმარე სახელმძღვანელოები იხილეთ  </a:t>
            </a:r>
            <a:r>
              <a:rPr lang="ka-GE" sz="1400" b="1" i="1" dirty="0">
                <a:solidFill>
                  <a:srgbClr val="990033"/>
                </a:solidFill>
                <a:latin typeface="Sylfaen" pitchFamily="18" charset="0"/>
              </a:rPr>
              <a:t>თითოეული მოდულის </a:t>
            </a:r>
            <a:r>
              <a:rPr lang="ka-GE" sz="1400" b="1" i="1" dirty="0" smtClean="0">
                <a:solidFill>
                  <a:srgbClr val="990033"/>
                </a:solidFill>
                <a:latin typeface="Sylfaen" pitchFamily="18" charset="0"/>
              </a:rPr>
              <a:t> „დახმარება“ -ის მენიუში.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1681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3581400" y="2133600"/>
            <a:ext cx="4906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r" eaLnBrk="0" hangingPunct="0">
              <a:lnSpc>
                <a:spcPct val="95000"/>
              </a:lnSpc>
            </a:pPr>
            <a:r>
              <a:rPr lang="ka-GE" sz="4000" b="1" noProof="1"/>
              <a:t>გმადლობთ</a:t>
            </a:r>
          </a:p>
          <a:p>
            <a:pPr algn="r" eaLnBrk="0" hangingPunct="0">
              <a:lnSpc>
                <a:spcPct val="95000"/>
              </a:lnSpc>
            </a:pPr>
            <a:r>
              <a:rPr lang="ka-GE" sz="4000" b="1" noProof="1"/>
              <a:t>ყურადღებისთვის!</a:t>
            </a:r>
          </a:p>
        </p:txBody>
      </p:sp>
      <p:pic>
        <p:nvPicPr>
          <p:cNvPr id="6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75" y="1570037"/>
            <a:ext cx="310241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i="1" dirty="0"/>
              <a:t>მოდულების ურთიერთკავშირის სქემა გარე საინფორმაციო წყაროების </a:t>
            </a:r>
            <a:r>
              <a:rPr lang="ka-GE" sz="2000" i="1" dirty="0" smtClean="0"/>
              <a:t>მომწოდებლებთან (</a:t>
            </a:r>
            <a:r>
              <a:rPr lang="ka-GE" sz="2000" i="1" dirty="0"/>
              <a:t>დეა</a:t>
            </a:r>
            <a:r>
              <a:rPr lang="ka-GE" sz="2000" i="1" dirty="0" smtClean="0"/>
              <a:t>, რეესტრი,ა.შ.)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4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ქვედა კოლონტიტულის ჩანაცვლების ველი 2"/>
          <p:cNvSpPr>
            <a:spLocks noGrp="1"/>
          </p:cNvSpPr>
          <p:nvPr>
            <p:ph type="ftr" sz="quarter" idx="10"/>
          </p:nvPr>
        </p:nvSpPr>
        <p:spPr>
          <a:xfrm>
            <a:off x="219075" y="6419850"/>
            <a:ext cx="1343025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a-GE" sz="1000" smtClean="0">
                <a:solidFill>
                  <a:srgbClr val="000000"/>
                </a:solidFill>
              </a:rPr>
              <a:t>გვერდი</a:t>
            </a:r>
            <a:r>
              <a:rPr lang="de-DE" sz="1000" smtClean="0">
                <a:solidFill>
                  <a:srgbClr val="000000"/>
                </a:solidFill>
              </a:rPr>
              <a:t> </a:t>
            </a:r>
            <a:r>
              <a:rPr lang="de-DE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 smtClean="0">
                <a:solidFill>
                  <a:srgbClr val="000000"/>
                </a:solidFill>
              </a:rPr>
              <a:t> </a:t>
            </a:r>
            <a:fld id="{6FD2CB98-B719-4305-83D0-6C1DA08FC873}" type="slidenum">
              <a:rPr lang="de-DE" sz="1000" smtClean="0">
                <a:solidFill>
                  <a:srgbClr val="000000"/>
                </a:solidFill>
              </a:rPr>
              <a:pPr eaLnBrk="1" hangingPunct="1"/>
              <a:t>7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03188"/>
            <a:ext cx="7504113" cy="600075"/>
          </a:xfrm>
        </p:spPr>
        <p:txBody>
          <a:bodyPr/>
          <a:lstStyle/>
          <a:p>
            <a:r>
              <a:rPr lang="ka-GE" smtClean="0"/>
              <a:t>ინფორმაციული ნაკადები</a:t>
            </a:r>
            <a:endParaRPr lang="ka-GE" noProof="1" smtClean="0"/>
          </a:p>
        </p:txBody>
      </p:sp>
      <p:sp>
        <p:nvSpPr>
          <p:cNvPr id="145482" name="AutoShape 74"/>
          <p:cNvSpPr>
            <a:spLocks noChangeArrowheads="1"/>
          </p:cNvSpPr>
          <p:nvPr/>
        </p:nvSpPr>
        <p:spPr bwMode="gray">
          <a:xfrm rot="21587358" flipV="1">
            <a:off x="2322513" y="1714500"/>
            <a:ext cx="430212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45483" name="AutoShape 75"/>
          <p:cNvSpPr>
            <a:spLocks noChangeArrowheads="1"/>
          </p:cNvSpPr>
          <p:nvPr/>
        </p:nvSpPr>
        <p:spPr bwMode="gray">
          <a:xfrm rot="21581400" flipV="1">
            <a:off x="2322513" y="2935288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45484" name="AutoShape 76"/>
          <p:cNvSpPr>
            <a:spLocks noChangeArrowheads="1"/>
          </p:cNvSpPr>
          <p:nvPr/>
        </p:nvSpPr>
        <p:spPr bwMode="gray">
          <a:xfrm rot="21581400" flipV="1">
            <a:off x="2322513" y="4171950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7175" name="Rectangle 77"/>
          <p:cNvSpPr>
            <a:spLocks noChangeArrowheads="1"/>
          </p:cNvSpPr>
          <p:nvPr/>
        </p:nvSpPr>
        <p:spPr bwMode="gray">
          <a:xfrm>
            <a:off x="314325" y="1025525"/>
            <a:ext cx="1719263" cy="534988"/>
          </a:xfrm>
          <a:prstGeom prst="rect">
            <a:avLst/>
          </a:prstGeom>
          <a:solidFill>
            <a:schemeClr val="tx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სახელმწიფო</a:t>
            </a:r>
          </a:p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უწყებები</a:t>
            </a:r>
          </a:p>
        </p:txBody>
      </p:sp>
      <p:sp>
        <p:nvSpPr>
          <p:cNvPr id="7176" name="Rectangle 78"/>
          <p:cNvSpPr>
            <a:spLocks noChangeArrowheads="1"/>
          </p:cNvSpPr>
          <p:nvPr/>
        </p:nvSpPr>
        <p:spPr bwMode="gray">
          <a:xfrm>
            <a:off x="314325" y="1606550"/>
            <a:ext cx="1719263" cy="5730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სადაზღვეო </a:t>
            </a:r>
          </a:p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კომპანიები</a:t>
            </a:r>
          </a:p>
        </p:txBody>
      </p:sp>
      <p:sp>
        <p:nvSpPr>
          <p:cNvPr id="7177" name="Rectangle 79"/>
          <p:cNvSpPr>
            <a:spLocks noChangeArrowheads="1"/>
          </p:cNvSpPr>
          <p:nvPr/>
        </p:nvSpPr>
        <p:spPr bwMode="gray">
          <a:xfrm>
            <a:off x="314325" y="2220913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აფთიაქები</a:t>
            </a:r>
          </a:p>
        </p:txBody>
      </p:sp>
      <p:sp>
        <p:nvSpPr>
          <p:cNvPr id="7178" name="Rectangle 82"/>
          <p:cNvSpPr>
            <a:spLocks noChangeArrowheads="1"/>
          </p:cNvSpPr>
          <p:nvPr/>
        </p:nvSpPr>
        <p:spPr bwMode="gray">
          <a:xfrm>
            <a:off x="314325" y="2827338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ფარმაცევტული</a:t>
            </a:r>
          </a:p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კომპანიები</a:t>
            </a:r>
          </a:p>
        </p:txBody>
      </p:sp>
      <p:sp>
        <p:nvSpPr>
          <p:cNvPr id="7179" name="Rectangle 108"/>
          <p:cNvSpPr>
            <a:spLocks noChangeArrowheads="1"/>
          </p:cNvSpPr>
          <p:nvPr/>
        </p:nvSpPr>
        <p:spPr bwMode="gray">
          <a:xfrm>
            <a:off x="314325" y="3421063"/>
            <a:ext cx="1719263" cy="573087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ჰოსპიტლები</a:t>
            </a:r>
          </a:p>
        </p:txBody>
      </p:sp>
      <p:sp>
        <p:nvSpPr>
          <p:cNvPr id="7180" name="Rectangle 109"/>
          <p:cNvSpPr>
            <a:spLocks noChangeArrowheads="1"/>
          </p:cNvSpPr>
          <p:nvPr/>
        </p:nvSpPr>
        <p:spPr bwMode="gray">
          <a:xfrm>
            <a:off x="314325" y="4638675"/>
            <a:ext cx="1719263" cy="573088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000000"/>
                </a:solidFill>
              </a:rPr>
              <a:t>სხვა წყაროები</a:t>
            </a:r>
          </a:p>
        </p:txBody>
      </p:sp>
      <p:sp>
        <p:nvSpPr>
          <p:cNvPr id="7181" name="Rectangle 110"/>
          <p:cNvSpPr>
            <a:spLocks noChangeArrowheads="1"/>
          </p:cNvSpPr>
          <p:nvPr/>
        </p:nvSpPr>
        <p:spPr bwMode="gray">
          <a:xfrm>
            <a:off x="314325" y="4044950"/>
            <a:ext cx="1719263" cy="573088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noProof="1" smtClean="0">
                <a:solidFill>
                  <a:srgbClr val="FFFFFF"/>
                </a:solidFill>
              </a:rPr>
              <a:t>კლინიკები</a:t>
            </a:r>
          </a:p>
        </p:txBody>
      </p:sp>
      <p:grpSp>
        <p:nvGrpSpPr>
          <p:cNvPr id="7182" name="Group 156"/>
          <p:cNvGrpSpPr>
            <a:grpSpLocks/>
          </p:cNvGrpSpPr>
          <p:nvPr/>
        </p:nvGrpSpPr>
        <p:grpSpPr bwMode="auto">
          <a:xfrm>
            <a:off x="5665788" y="2722563"/>
            <a:ext cx="3154362" cy="2428875"/>
            <a:chOff x="3569" y="1917"/>
            <a:chExt cx="1987" cy="1530"/>
          </a:xfrm>
        </p:grpSpPr>
        <p:sp>
          <p:nvSpPr>
            <p:cNvPr id="145528" name="AutoShape 120"/>
            <p:cNvSpPr>
              <a:spLocks noChangeArrowheads="1"/>
            </p:cNvSpPr>
            <p:nvPr/>
          </p:nvSpPr>
          <p:spPr bwMode="gray">
            <a:xfrm rot="10800000">
              <a:off x="3891" y="1917"/>
              <a:ext cx="1341" cy="724"/>
            </a:xfrm>
            <a:custGeom>
              <a:avLst/>
              <a:gdLst>
                <a:gd name="G0" fmla="+- 4750 0 0"/>
                <a:gd name="G1" fmla="+- 21600 0 4750"/>
                <a:gd name="G2" fmla="*/ 4750 1 2"/>
                <a:gd name="G3" fmla="+- 21600 0 G2"/>
                <a:gd name="G4" fmla="+/ 4750 21600 2"/>
                <a:gd name="G5" fmla="+/ G1 0 2"/>
                <a:gd name="G6" fmla="*/ 21600 21600 4750"/>
                <a:gd name="G7" fmla="*/ G6 1 2"/>
                <a:gd name="G8" fmla="+- 21600 0 G7"/>
                <a:gd name="G9" fmla="*/ 21600 1 2"/>
                <a:gd name="G10" fmla="+- 4750 0 G9"/>
                <a:gd name="G11" fmla="?: G10 G8 0"/>
                <a:gd name="G12" fmla="?: G10 G7 21600"/>
                <a:gd name="T0" fmla="*/ 19225 w 21600"/>
                <a:gd name="T1" fmla="*/ 10800 h 21600"/>
                <a:gd name="T2" fmla="*/ 10800 w 21600"/>
                <a:gd name="T3" fmla="*/ 21600 h 21600"/>
                <a:gd name="T4" fmla="*/ 2375 w 21600"/>
                <a:gd name="T5" fmla="*/ 10800 h 21600"/>
                <a:gd name="T6" fmla="*/ 10800 w 21600"/>
                <a:gd name="T7" fmla="*/ 0 h 21600"/>
                <a:gd name="T8" fmla="*/ 4175 w 21600"/>
                <a:gd name="T9" fmla="*/ 4175 h 21600"/>
                <a:gd name="T10" fmla="*/ 17425 w 21600"/>
                <a:gd name="T11" fmla="*/ 17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750" y="21600"/>
                  </a:lnTo>
                  <a:lnTo>
                    <a:pt x="16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 dirty="0">
                <a:solidFill>
                  <a:srgbClr val="000000"/>
                </a:solidFill>
              </a:endParaRPr>
            </a:p>
          </p:txBody>
        </p:sp>
        <p:sp>
          <p:nvSpPr>
            <p:cNvPr id="145529" name="AutoShape 121"/>
            <p:cNvSpPr>
              <a:spLocks noChangeArrowheads="1"/>
            </p:cNvSpPr>
            <p:nvPr/>
          </p:nvSpPr>
          <p:spPr bwMode="gray">
            <a:xfrm rot="10800000">
              <a:off x="3569" y="2722"/>
              <a:ext cx="1987" cy="725"/>
            </a:xfrm>
            <a:custGeom>
              <a:avLst/>
              <a:gdLst>
                <a:gd name="G0" fmla="+- 3174 0 0"/>
                <a:gd name="G1" fmla="+- 21600 0 3174"/>
                <a:gd name="G2" fmla="*/ 3174 1 2"/>
                <a:gd name="G3" fmla="+- 21600 0 G2"/>
                <a:gd name="G4" fmla="+/ 3174 21600 2"/>
                <a:gd name="G5" fmla="+/ G1 0 2"/>
                <a:gd name="G6" fmla="*/ 21600 21600 3174"/>
                <a:gd name="G7" fmla="*/ G6 1 2"/>
                <a:gd name="G8" fmla="+- 21600 0 G7"/>
                <a:gd name="G9" fmla="*/ 21600 1 2"/>
                <a:gd name="G10" fmla="+- 3174 0 G9"/>
                <a:gd name="G11" fmla="?: G10 G8 0"/>
                <a:gd name="G12" fmla="?: G10 G7 21600"/>
                <a:gd name="T0" fmla="*/ 20013 w 21600"/>
                <a:gd name="T1" fmla="*/ 10800 h 21600"/>
                <a:gd name="T2" fmla="*/ 10800 w 21600"/>
                <a:gd name="T3" fmla="*/ 21600 h 21600"/>
                <a:gd name="T4" fmla="*/ 1587 w 21600"/>
                <a:gd name="T5" fmla="*/ 10800 h 21600"/>
                <a:gd name="T6" fmla="*/ 10800 w 21600"/>
                <a:gd name="T7" fmla="*/ 0 h 21600"/>
                <a:gd name="T8" fmla="*/ 3387 w 21600"/>
                <a:gd name="T9" fmla="*/ 3387 h 21600"/>
                <a:gd name="T10" fmla="*/ 18213 w 21600"/>
                <a:gd name="T11" fmla="*/ 182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74" y="21600"/>
                  </a:lnTo>
                  <a:lnTo>
                    <a:pt x="184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 dirty="0">
                <a:solidFill>
                  <a:srgbClr val="000000"/>
                </a:solidFill>
              </a:endParaRPr>
            </a:p>
          </p:txBody>
        </p:sp>
        <p:sp>
          <p:nvSpPr>
            <p:cNvPr id="7197" name="Text Box 123"/>
            <p:cNvSpPr txBox="1">
              <a:spLocks noChangeArrowheads="1"/>
            </p:cNvSpPr>
            <p:nvPr/>
          </p:nvSpPr>
          <p:spPr bwMode="gray">
            <a:xfrm>
              <a:off x="4180" y="2133"/>
              <a:ext cx="81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600" noProof="1" smtClean="0">
                  <a:solidFill>
                    <a:srgbClr val="FFFFFF"/>
                  </a:solidFill>
                </a:rPr>
                <a:t>ფინანსური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600" noProof="1" smtClean="0">
                  <a:solidFill>
                    <a:srgbClr val="FFFFFF"/>
                  </a:solidFill>
                </a:rPr>
                <a:t>აღრიცხვა</a:t>
              </a:r>
            </a:p>
          </p:txBody>
        </p:sp>
        <p:sp>
          <p:nvSpPr>
            <p:cNvPr id="7198" name="Text Box 124"/>
            <p:cNvSpPr txBox="1">
              <a:spLocks noChangeArrowheads="1"/>
            </p:cNvSpPr>
            <p:nvPr/>
          </p:nvSpPr>
          <p:spPr bwMode="gray">
            <a:xfrm>
              <a:off x="4049" y="2844"/>
              <a:ext cx="108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600" noProof="1" smtClean="0">
                  <a:solidFill>
                    <a:srgbClr val="FFFFFF"/>
                  </a:solidFill>
                </a:rPr>
                <a:t>პაციენტის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600" noProof="1" smtClean="0">
                  <a:solidFill>
                    <a:srgbClr val="FFFFFF"/>
                  </a:solidFill>
                </a:rPr>
                <a:t>ელექტრონული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a-GE" sz="1600" noProof="1" smtClean="0">
                  <a:solidFill>
                    <a:srgbClr val="FFFFFF"/>
                  </a:solidFill>
                </a:rPr>
                <a:t>ისტორია</a:t>
              </a:r>
            </a:p>
          </p:txBody>
        </p:sp>
      </p:grpSp>
      <p:sp>
        <p:nvSpPr>
          <p:cNvPr id="7183" name="Rectangle 133"/>
          <p:cNvSpPr>
            <a:spLocks noChangeArrowheads="1"/>
          </p:cNvSpPr>
          <p:nvPr/>
        </p:nvSpPr>
        <p:spPr bwMode="auto">
          <a:xfrm>
            <a:off x="2619375" y="5375275"/>
            <a:ext cx="2549525" cy="129222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2778"/>
              <a:gd name="adj6" fmla="val -17556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smtClean="0">
                <a:solidFill>
                  <a:srgbClr val="000000"/>
                </a:solidFill>
              </a:rPr>
              <a:t>STANDARDS</a:t>
            </a:r>
            <a:r>
              <a:rPr lang="en-US" sz="1600" b="1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WEB SERVICES</a:t>
            </a:r>
            <a:endParaRPr lang="ka-GE" sz="1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HL7</a:t>
            </a:r>
            <a:endParaRPr lang="ka-GE" sz="1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DICOM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LOINC</a:t>
            </a:r>
          </a:p>
        </p:txBody>
      </p:sp>
      <p:sp>
        <p:nvSpPr>
          <p:cNvPr id="145548" name="Freeform 140"/>
          <p:cNvSpPr>
            <a:spLocks/>
          </p:cNvSpPr>
          <p:nvPr/>
        </p:nvSpPr>
        <p:spPr bwMode="gray">
          <a:xfrm>
            <a:off x="3446463" y="3122613"/>
            <a:ext cx="588962" cy="595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rgbClr val="000000"/>
              </a:solidFill>
            </a:endParaRPr>
          </a:p>
        </p:txBody>
      </p:sp>
      <p:sp>
        <p:nvSpPr>
          <p:cNvPr id="145549" name="Freeform 141"/>
          <p:cNvSpPr>
            <a:spLocks/>
          </p:cNvSpPr>
          <p:nvPr/>
        </p:nvSpPr>
        <p:spPr bwMode="gray">
          <a:xfrm>
            <a:off x="4084638" y="2476500"/>
            <a:ext cx="588962" cy="598488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rgbClr val="000000"/>
              </a:solidFill>
            </a:endParaRPr>
          </a:p>
        </p:txBody>
      </p:sp>
      <p:sp>
        <p:nvSpPr>
          <p:cNvPr id="145550" name="Freeform 142"/>
          <p:cNvSpPr>
            <a:spLocks/>
          </p:cNvSpPr>
          <p:nvPr/>
        </p:nvSpPr>
        <p:spPr bwMode="gray">
          <a:xfrm>
            <a:off x="3446463" y="2476500"/>
            <a:ext cx="588962" cy="598488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26275"/>
                  <a:invGamma/>
                </a:srgbClr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rgbClr val="000000"/>
              </a:solidFill>
            </a:endParaRPr>
          </a:p>
        </p:txBody>
      </p:sp>
      <p:sp>
        <p:nvSpPr>
          <p:cNvPr id="145551" name="Freeform 143"/>
          <p:cNvSpPr>
            <a:spLocks/>
          </p:cNvSpPr>
          <p:nvPr/>
        </p:nvSpPr>
        <p:spPr bwMode="gray">
          <a:xfrm>
            <a:off x="4084638" y="3122613"/>
            <a:ext cx="588962" cy="595312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rgbClr val="000000"/>
              </a:solidFill>
            </a:endParaRPr>
          </a:p>
        </p:txBody>
      </p:sp>
      <p:sp>
        <p:nvSpPr>
          <p:cNvPr id="7188" name="Line 149"/>
          <p:cNvSpPr>
            <a:spLocks noChangeShapeType="1"/>
          </p:cNvSpPr>
          <p:nvPr/>
        </p:nvSpPr>
        <p:spPr bwMode="gray">
          <a:xfrm flipV="1">
            <a:off x="5140325" y="1025525"/>
            <a:ext cx="0" cy="42132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7189" name="Line 150"/>
          <p:cNvSpPr>
            <a:spLocks noChangeShapeType="1"/>
          </p:cNvSpPr>
          <p:nvPr/>
        </p:nvSpPr>
        <p:spPr bwMode="gray">
          <a:xfrm flipV="1">
            <a:off x="3060700" y="1025525"/>
            <a:ext cx="0" cy="42100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45559" name="AutoShape 151"/>
          <p:cNvSpPr>
            <a:spLocks noChangeArrowheads="1"/>
          </p:cNvSpPr>
          <p:nvPr/>
        </p:nvSpPr>
        <p:spPr bwMode="gray">
          <a:xfrm rot="21581400" flipV="1">
            <a:off x="5454650" y="2935288"/>
            <a:ext cx="430213" cy="390525"/>
          </a:xfrm>
          <a:prstGeom prst="rightArrow">
            <a:avLst>
              <a:gd name="adj1" fmla="val 55000"/>
              <a:gd name="adj2" fmla="val 70071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7191" name="Rectangle 152"/>
          <p:cNvSpPr>
            <a:spLocks noChangeArrowheads="1"/>
          </p:cNvSpPr>
          <p:nvPr/>
        </p:nvSpPr>
        <p:spPr bwMode="auto">
          <a:xfrm>
            <a:off x="3214688" y="1560513"/>
            <a:ext cx="1754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DEA</a:t>
            </a:r>
            <a:endParaRPr lang="ka-GE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</a:rPr>
              <a:t>მონაცემთა გაცვლის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</a:rPr>
              <a:t>სააგენტო</a:t>
            </a:r>
          </a:p>
        </p:txBody>
      </p:sp>
      <p:pic>
        <p:nvPicPr>
          <p:cNvPr id="7192" name="Picture 1" descr="http://www.versent.co.uk/siteVersent/assets/Image/Video_Demonstration_of_iDashboar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>
            <a:fillRect/>
          </a:stretch>
        </p:blipFill>
        <p:spPr bwMode="auto">
          <a:xfrm>
            <a:off x="6249988" y="973138"/>
            <a:ext cx="19716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 Box 122"/>
          <p:cNvSpPr txBox="1">
            <a:spLocks noChangeArrowheads="1"/>
          </p:cNvSpPr>
          <p:nvPr/>
        </p:nvSpPr>
        <p:spPr bwMode="gray">
          <a:xfrm>
            <a:off x="6772275" y="2106613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noProof="1" smtClean="0">
                <a:solidFill>
                  <a:srgbClr val="C00000"/>
                </a:solidFill>
              </a:rPr>
              <a:t>ანალიზი</a:t>
            </a:r>
          </a:p>
        </p:txBody>
      </p:sp>
      <p:sp>
        <p:nvSpPr>
          <p:cNvPr id="7194" name="Rectangle 157"/>
          <p:cNvSpPr>
            <a:spLocks noChangeArrowheads="1"/>
          </p:cNvSpPr>
          <p:nvPr/>
        </p:nvSpPr>
        <p:spPr bwMode="gray">
          <a:xfrm>
            <a:off x="301625" y="512763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Information Flow</a:t>
            </a:r>
            <a:endParaRPr lang="en-US" sz="1600" i="1"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70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ქვედა კოლონტიტულის ჩანაცვლების ველი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a-GE" sz="1000" smtClean="0">
                <a:solidFill>
                  <a:srgbClr val="000000"/>
                </a:solidFill>
              </a:rPr>
              <a:t>გვერდი</a:t>
            </a:r>
            <a:r>
              <a:rPr lang="de-DE" sz="1000" smtClean="0">
                <a:solidFill>
                  <a:srgbClr val="000000"/>
                </a:solidFill>
              </a:rPr>
              <a:t> </a:t>
            </a:r>
            <a:r>
              <a:rPr lang="de-DE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 smtClean="0">
                <a:solidFill>
                  <a:srgbClr val="000000"/>
                </a:solidFill>
              </a:rPr>
              <a:t> </a:t>
            </a:r>
            <a:fld id="{BC13508A-5069-4439-A0CF-02569BDA2A71}" type="slidenum">
              <a:rPr lang="de-DE" sz="1000" smtClean="0">
                <a:solidFill>
                  <a:srgbClr val="000000"/>
                </a:solidFill>
              </a:rPr>
              <a:pPr eaLnBrk="1" hangingPunct="1"/>
              <a:t>8</a:t>
            </a:fld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975"/>
            <a:ext cx="7504113" cy="600075"/>
          </a:xfrm>
        </p:spPr>
        <p:txBody>
          <a:bodyPr/>
          <a:lstStyle/>
          <a:p>
            <a:r>
              <a:rPr lang="ka-GE" smtClean="0"/>
              <a:t>მონაცემთა გაცვლის ტიპები</a:t>
            </a:r>
            <a:endParaRPr lang="ka-GE" noProof="1" smtClean="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gray">
          <a:xfrm>
            <a:off x="6958013" y="1162050"/>
            <a:ext cx="1719262" cy="1311275"/>
          </a:xfrm>
          <a:prstGeom prst="rect">
            <a:avLst/>
          </a:prstGeom>
          <a:solidFill>
            <a:schemeClr val="tx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</a:rPr>
              <a:t>EMR</a:t>
            </a:r>
            <a:endParaRPr lang="en-US" sz="1600" b="1" noProof="1" smtClean="0">
              <a:solidFill>
                <a:srgbClr val="FFFFFF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gray">
          <a:xfrm>
            <a:off x="6958013" y="2878138"/>
            <a:ext cx="1719262" cy="12684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noProof="1" smtClean="0">
                <a:solidFill>
                  <a:srgbClr val="FFFFFF"/>
                </a:solidFill>
              </a:rPr>
              <a:t>ბილინგი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gray">
          <a:xfrm>
            <a:off x="6958013" y="4529138"/>
            <a:ext cx="1719262" cy="1279525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noProof="1" smtClean="0">
                <a:solidFill>
                  <a:srgbClr val="FFFFFF"/>
                </a:solidFill>
              </a:rPr>
              <a:t>ფარმაცია</a:t>
            </a:r>
          </a:p>
        </p:txBody>
      </p:sp>
      <p:grpSp>
        <p:nvGrpSpPr>
          <p:cNvPr id="12295" name="Group 42"/>
          <p:cNvGrpSpPr>
            <a:grpSpLocks/>
          </p:cNvGrpSpPr>
          <p:nvPr/>
        </p:nvGrpSpPr>
        <p:grpSpPr bwMode="auto">
          <a:xfrm>
            <a:off x="260350" y="1176338"/>
            <a:ext cx="2225675" cy="2136775"/>
            <a:chOff x="2666" y="1016"/>
            <a:chExt cx="2439" cy="2457"/>
          </a:xfrm>
        </p:grpSpPr>
        <p:sp>
          <p:nvSpPr>
            <p:cNvPr id="164894" name="Freeform 30"/>
            <p:cNvSpPr>
              <a:spLocks/>
            </p:cNvSpPr>
            <p:nvPr/>
          </p:nvSpPr>
          <p:spPr bwMode="gray">
            <a:xfrm>
              <a:off x="2666" y="2283"/>
              <a:ext cx="1188" cy="1190"/>
            </a:xfrm>
            <a:custGeom>
              <a:avLst/>
              <a:gdLst/>
              <a:ahLst/>
              <a:cxnLst>
                <a:cxn ang="0">
                  <a:pos x="193" y="165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285" y="286"/>
                </a:cxn>
                <a:cxn ang="0">
                  <a:pos x="285" y="192"/>
                </a:cxn>
                <a:cxn ang="0">
                  <a:pos x="193" y="165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gray">
            <a:xfrm>
              <a:off x="2666" y="1016"/>
              <a:ext cx="1188" cy="1188"/>
            </a:xfrm>
            <a:custGeom>
              <a:avLst/>
              <a:gdLst/>
              <a:ahLst/>
              <a:cxnLst>
                <a:cxn ang="0">
                  <a:pos x="121" y="193"/>
                </a:cxn>
                <a:cxn ang="0">
                  <a:pos x="285" y="94"/>
                </a:cxn>
                <a:cxn ang="0">
                  <a:pos x="285" y="0"/>
                </a:cxn>
                <a:cxn ang="0">
                  <a:pos x="0" y="285"/>
                </a:cxn>
                <a:cxn ang="0">
                  <a:pos x="94" y="285"/>
                </a:cxn>
                <a:cxn ang="0">
                  <a:pos x="121" y="193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hlink"/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gray">
            <a:xfrm>
              <a:off x="3917" y="1016"/>
              <a:ext cx="1188" cy="1188"/>
            </a:xfrm>
            <a:custGeom>
              <a:avLst/>
              <a:gdLst/>
              <a:ahLst/>
              <a:cxnLst>
                <a:cxn ang="0">
                  <a:pos x="92" y="120"/>
                </a:cxn>
                <a:cxn ang="0">
                  <a:pos x="191" y="285"/>
                </a:cxn>
                <a:cxn ang="0">
                  <a:pos x="285" y="285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92" y="120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tx2"/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gray">
            <a:xfrm>
              <a:off x="3917" y="2283"/>
              <a:ext cx="1188" cy="1190"/>
            </a:xfrm>
            <a:custGeom>
              <a:avLst/>
              <a:gdLst/>
              <a:ahLst/>
              <a:cxnLst>
                <a:cxn ang="0">
                  <a:pos x="164" y="92"/>
                </a:cxn>
                <a:cxn ang="0">
                  <a:pos x="0" y="191"/>
                </a:cxn>
                <a:cxn ang="0">
                  <a:pos x="0" y="286"/>
                </a:cxn>
                <a:cxn ang="0">
                  <a:pos x="285" y="0"/>
                </a:cxn>
                <a:cxn ang="0">
                  <a:pos x="191" y="0"/>
                </a:cxn>
                <a:cxn ang="0">
                  <a:pos x="164" y="92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gray">
            <a:xfrm>
              <a:off x="3113" y="2274"/>
              <a:ext cx="741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54"/>
                </a:cxn>
                <a:cxn ang="0">
                  <a:pos x="178" y="179"/>
                </a:cxn>
                <a:cxn ang="0">
                  <a:pos x="178" y="0"/>
                </a:cxn>
                <a:cxn ang="0">
                  <a:pos x="0" y="0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2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gray">
            <a:xfrm>
              <a:off x="3917" y="1467"/>
              <a:ext cx="741" cy="747"/>
            </a:xfrm>
            <a:custGeom>
              <a:avLst/>
              <a:gdLst/>
              <a:ahLst/>
              <a:cxnLst>
                <a:cxn ang="0">
                  <a:pos x="178" y="179"/>
                </a:cxn>
                <a:cxn ang="0">
                  <a:pos x="86" y="25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178" y="17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gray">
            <a:xfrm>
              <a:off x="3113" y="1467"/>
              <a:ext cx="741" cy="747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24" y="93"/>
                </a:cxn>
                <a:cxn ang="0">
                  <a:pos x="0" y="179"/>
                </a:cxn>
                <a:cxn ang="0">
                  <a:pos x="178" y="179"/>
                </a:cxn>
                <a:cxn ang="0">
                  <a:pos x="178" y="0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gray">
            <a:xfrm>
              <a:off x="3917" y="2274"/>
              <a:ext cx="741" cy="743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54" y="86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7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2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2321" name="WordArt 38"/>
            <p:cNvSpPr>
              <a:spLocks noChangeArrowheads="1" noChangeShapeType="1" noTextEdit="1"/>
            </p:cNvSpPr>
            <p:nvPr/>
          </p:nvSpPr>
          <p:spPr bwMode="gray">
            <a:xfrm rot="2870101">
              <a:off x="3942" y="1490"/>
              <a:ext cx="895" cy="5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72481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0" smtClean="0">
                  <a:solidFill>
                    <a:srgbClr val="FFFFFF"/>
                  </a:solidFill>
                  <a:latin typeface="Arial Black"/>
                </a:rPr>
                <a:t>ERP</a:t>
              </a:r>
            </a:p>
          </p:txBody>
        </p:sp>
        <p:sp>
          <p:nvSpPr>
            <p:cNvPr id="12322" name="WordArt 39"/>
            <p:cNvSpPr>
              <a:spLocks noChangeArrowheads="1" noChangeShapeType="1" noTextEdit="1"/>
            </p:cNvSpPr>
            <p:nvPr/>
          </p:nvSpPr>
          <p:spPr bwMode="gray">
            <a:xfrm rot="-3047366">
              <a:off x="2888" y="1517"/>
              <a:ext cx="950" cy="5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63378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0" smtClean="0">
                  <a:solidFill>
                    <a:srgbClr val="FFFFFF"/>
                  </a:solidFill>
                  <a:latin typeface="Arial Black"/>
                </a:rPr>
                <a:t>EMR</a:t>
              </a:r>
            </a:p>
          </p:txBody>
        </p:sp>
        <p:sp>
          <p:nvSpPr>
            <p:cNvPr id="12323" name="WordArt 40"/>
            <p:cNvSpPr>
              <a:spLocks noChangeArrowheads="1" noChangeShapeType="1" noTextEdit="1"/>
            </p:cNvSpPr>
            <p:nvPr/>
          </p:nvSpPr>
          <p:spPr bwMode="gray">
            <a:xfrm rot="7894123" flipH="1" flipV="1">
              <a:off x="3831" y="2452"/>
              <a:ext cx="1174" cy="5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65262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smtClean="0">
                  <a:solidFill>
                    <a:srgbClr val="FFFFFF"/>
                  </a:solidFill>
                  <a:latin typeface="Arial Black"/>
                </a:rPr>
                <a:t>Internal IS</a:t>
              </a:r>
            </a:p>
          </p:txBody>
        </p:sp>
        <p:sp>
          <p:nvSpPr>
            <p:cNvPr id="12324" name="WordArt 41"/>
            <p:cNvSpPr>
              <a:spLocks noChangeArrowheads="1" noChangeShapeType="1" noTextEdit="1"/>
            </p:cNvSpPr>
            <p:nvPr/>
          </p:nvSpPr>
          <p:spPr bwMode="gray">
            <a:xfrm rot="-8075575" flipH="1" flipV="1">
              <a:off x="2777" y="2444"/>
              <a:ext cx="1174" cy="5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652629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smtClean="0">
                  <a:solidFill>
                    <a:srgbClr val="FFFFFF"/>
                  </a:solidFill>
                  <a:latin typeface="Arial Black"/>
                </a:rPr>
                <a:t>External IS</a:t>
              </a:r>
            </a:p>
          </p:txBody>
        </p:sp>
      </p:grpSp>
      <p:sp>
        <p:nvSpPr>
          <p:cNvPr id="12296" name="Line 44"/>
          <p:cNvSpPr>
            <a:spLocks noChangeShapeType="1"/>
          </p:cNvSpPr>
          <p:nvPr/>
        </p:nvSpPr>
        <p:spPr bwMode="gray">
          <a:xfrm flipV="1">
            <a:off x="3646488" y="1162050"/>
            <a:ext cx="0" cy="2025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64911" name="AutoShape 47"/>
          <p:cNvSpPr>
            <a:spLocks noChangeArrowheads="1"/>
          </p:cNvSpPr>
          <p:nvPr/>
        </p:nvSpPr>
        <p:spPr bwMode="gray">
          <a:xfrm rot="21574717" flipV="1">
            <a:off x="5799138" y="2035175"/>
            <a:ext cx="430212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gray">
          <a:xfrm rot="21574717" flipV="1">
            <a:off x="3003550" y="2054225"/>
            <a:ext cx="430213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gray">
          <a:xfrm rot="21581400" flipV="1">
            <a:off x="3003550" y="4729163"/>
            <a:ext cx="430213" cy="390525"/>
          </a:xfrm>
          <a:prstGeom prst="rightArrow">
            <a:avLst>
              <a:gd name="adj1" fmla="val 55000"/>
              <a:gd name="adj2" fmla="val 70071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2300" name="Rectangle 56"/>
          <p:cNvSpPr>
            <a:spLocks noChangeArrowheads="1"/>
          </p:cNvSpPr>
          <p:nvPr/>
        </p:nvSpPr>
        <p:spPr bwMode="gray">
          <a:xfrm>
            <a:off x="546100" y="3408363"/>
            <a:ext cx="3686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  <a:latin typeface="Trebuchet MS" pitchFamily="34" charset="0"/>
              </a:rPr>
              <a:t>კომპანია, განვითარებული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  <a:latin typeface="Trebuchet MS" pitchFamily="34" charset="0"/>
              </a:rPr>
              <a:t> საინფორმაციო სისტემით</a:t>
            </a:r>
            <a:endParaRPr lang="ka-GE" sz="1200" noProof="1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2301" name="Rectangle 57"/>
          <p:cNvSpPr>
            <a:spLocks noChangeArrowheads="1"/>
          </p:cNvSpPr>
          <p:nvPr/>
        </p:nvSpPr>
        <p:spPr bwMode="gray">
          <a:xfrm>
            <a:off x="3722688" y="1162050"/>
            <a:ext cx="20748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600" smtClean="0">
                <a:solidFill>
                  <a:srgbClr val="920404"/>
                </a:solidFill>
                <a:latin typeface="Trebuchet MS" pitchFamily="34" charset="0"/>
              </a:rPr>
              <a:t>სისტემებს შორის კავშირი</a:t>
            </a:r>
            <a:r>
              <a:rPr lang="de-AT" sz="1600" smtClean="0">
                <a:solidFill>
                  <a:srgbClr val="920404"/>
                </a:solidFill>
                <a:latin typeface="Trebuchet MS" pitchFamily="34" charset="0"/>
              </a:rPr>
              <a:t>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600" smtClean="0">
                <a:solidFill>
                  <a:srgbClr val="920404"/>
                </a:solidFill>
                <a:latin typeface="Trebuchet MS" pitchFamily="34" charset="0"/>
              </a:rPr>
              <a:t>(</a:t>
            </a:r>
            <a:r>
              <a:rPr lang="en-US" sz="1600" smtClean="0">
                <a:solidFill>
                  <a:srgbClr val="920404"/>
                </a:solidFill>
                <a:latin typeface="Trebuchet MS" pitchFamily="34" charset="0"/>
              </a:rPr>
              <a:t>web-</a:t>
            </a:r>
            <a:r>
              <a:rPr lang="ka-GE" sz="1600" smtClean="0">
                <a:solidFill>
                  <a:srgbClr val="920404"/>
                </a:solidFill>
                <a:latin typeface="Trebuchet MS" pitchFamily="34" charset="0"/>
              </a:rPr>
              <a:t>სერვისები, ინტერფეისები,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600" smtClean="0">
                <a:solidFill>
                  <a:srgbClr val="920404"/>
                </a:solidFill>
                <a:latin typeface="Trebuchet MS" pitchFamily="34" charset="0"/>
              </a:rPr>
              <a:t>სტანდარტები)</a:t>
            </a:r>
            <a:endParaRPr lang="ka-GE" sz="1600" noProof="1" smtClean="0">
              <a:solidFill>
                <a:srgbClr val="920404"/>
              </a:solidFill>
              <a:latin typeface="Trebuchet MS" pitchFamily="34" charset="0"/>
            </a:endParaRPr>
          </a:p>
        </p:txBody>
      </p:sp>
      <p:grpSp>
        <p:nvGrpSpPr>
          <p:cNvPr id="12302" name="Group 74"/>
          <p:cNvGrpSpPr>
            <a:grpSpLocks/>
          </p:cNvGrpSpPr>
          <p:nvPr/>
        </p:nvGrpSpPr>
        <p:grpSpPr bwMode="auto">
          <a:xfrm>
            <a:off x="639763" y="4249738"/>
            <a:ext cx="1476375" cy="1414462"/>
            <a:chOff x="721" y="2871"/>
            <a:chExt cx="520" cy="498"/>
          </a:xfrm>
        </p:grpSpPr>
        <p:sp>
          <p:nvSpPr>
            <p:cNvPr id="164927" name="Freeform 63"/>
            <p:cNvSpPr>
              <a:spLocks/>
            </p:cNvSpPr>
            <p:nvPr/>
          </p:nvSpPr>
          <p:spPr bwMode="gray">
            <a:xfrm>
              <a:off x="721" y="3130"/>
              <a:ext cx="250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54"/>
                </a:cxn>
                <a:cxn ang="0">
                  <a:pos x="178" y="179"/>
                </a:cxn>
                <a:cxn ang="0">
                  <a:pos x="178" y="0"/>
                </a:cxn>
                <a:cxn ang="0">
                  <a:pos x="0" y="0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2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gray">
            <a:xfrm>
              <a:off x="992" y="2871"/>
              <a:ext cx="249" cy="239"/>
            </a:xfrm>
            <a:custGeom>
              <a:avLst/>
              <a:gdLst/>
              <a:ahLst/>
              <a:cxnLst>
                <a:cxn ang="0">
                  <a:pos x="178" y="179"/>
                </a:cxn>
                <a:cxn ang="0">
                  <a:pos x="86" y="25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178" y="17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gray">
            <a:xfrm>
              <a:off x="721" y="2871"/>
              <a:ext cx="250" cy="239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24" y="93"/>
                </a:cxn>
                <a:cxn ang="0">
                  <a:pos x="0" y="179"/>
                </a:cxn>
                <a:cxn ang="0">
                  <a:pos x="178" y="179"/>
                </a:cxn>
                <a:cxn ang="0">
                  <a:pos x="178" y="0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gray">
            <a:xfrm>
              <a:off x="992" y="3130"/>
              <a:ext cx="249" cy="23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54" y="86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7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gamma/>
                    <a:tint val="2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905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292929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a-GE" sz="2000">
                <a:solidFill>
                  <a:srgbClr val="000000"/>
                </a:solidFill>
              </a:endParaRPr>
            </a:p>
          </p:txBody>
        </p:sp>
      </p:grpSp>
      <p:sp>
        <p:nvSpPr>
          <p:cNvPr id="12303" name="Line 71"/>
          <p:cNvSpPr>
            <a:spLocks noChangeShapeType="1"/>
          </p:cNvSpPr>
          <p:nvPr/>
        </p:nvSpPr>
        <p:spPr bwMode="gray">
          <a:xfrm flipV="1">
            <a:off x="3646488" y="3914775"/>
            <a:ext cx="0" cy="18938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2304" name="Rectangle 72"/>
          <p:cNvSpPr>
            <a:spLocks noChangeArrowheads="1"/>
          </p:cNvSpPr>
          <p:nvPr/>
        </p:nvSpPr>
        <p:spPr bwMode="gray">
          <a:xfrm>
            <a:off x="3722688" y="3914775"/>
            <a:ext cx="207486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600" smtClean="0">
                <a:solidFill>
                  <a:srgbClr val="920404"/>
                </a:solidFill>
                <a:latin typeface="Trebuchet MS" pitchFamily="34" charset="0"/>
              </a:rPr>
              <a:t>ვებ გვერდი</a:t>
            </a:r>
            <a:endParaRPr lang="ka-GE" sz="1600" noProof="1" smtClean="0">
              <a:solidFill>
                <a:srgbClr val="920404"/>
              </a:solidFill>
              <a:latin typeface="Trebuchet MS" pitchFamily="34" charset="0"/>
            </a:endParaRPr>
          </a:p>
        </p:txBody>
      </p:sp>
      <p:sp>
        <p:nvSpPr>
          <p:cNvPr id="12305" name="Rectangle 73"/>
          <p:cNvSpPr>
            <a:spLocks noChangeArrowheads="1"/>
          </p:cNvSpPr>
          <p:nvPr/>
        </p:nvSpPr>
        <p:spPr bwMode="gray">
          <a:xfrm>
            <a:off x="619125" y="5854700"/>
            <a:ext cx="30099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  <a:latin typeface="Trebuchet MS" pitchFamily="34" charset="0"/>
              </a:rPr>
              <a:t>კომპანია, საკუთარი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lang="ka-GE" sz="1200" smtClean="0">
                <a:solidFill>
                  <a:srgbClr val="000000"/>
                </a:solidFill>
                <a:latin typeface="Trebuchet MS" pitchFamily="34" charset="0"/>
              </a:rPr>
              <a:t>საინფორმაციო სისტემის გარეშე</a:t>
            </a:r>
            <a:endParaRPr lang="ka-GE" sz="1200" noProof="1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64939" name="AutoShape 75"/>
          <p:cNvSpPr>
            <a:spLocks noChangeArrowheads="1"/>
          </p:cNvSpPr>
          <p:nvPr/>
        </p:nvSpPr>
        <p:spPr bwMode="gray">
          <a:xfrm rot="21574717" flipV="1">
            <a:off x="5799138" y="4702175"/>
            <a:ext cx="430212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2307" name="Line 77"/>
          <p:cNvSpPr>
            <a:spLocks noChangeShapeType="1"/>
          </p:cNvSpPr>
          <p:nvPr/>
        </p:nvSpPr>
        <p:spPr bwMode="gray">
          <a:xfrm flipV="1">
            <a:off x="6659563" y="1162050"/>
            <a:ext cx="0" cy="464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2308" name="Rectangle 78"/>
          <p:cNvSpPr>
            <a:spLocks noChangeArrowheads="1"/>
          </p:cNvSpPr>
          <p:nvPr/>
        </p:nvSpPr>
        <p:spPr bwMode="gray">
          <a:xfrm>
            <a:off x="314325" y="49212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Data Exchange Types</a:t>
            </a:r>
            <a:endParaRPr lang="en-US" sz="1600" i="1"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81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ქვედა კოლონტიტულის ჩანაცვლების ველი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a-GE" sz="1000" smtClean="0">
                <a:solidFill>
                  <a:srgbClr val="000000"/>
                </a:solidFill>
              </a:rPr>
              <a:t>გვერდი </a:t>
            </a:r>
            <a:r>
              <a:rPr lang="ka-GE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ka-GE" sz="1000" smtClean="0">
                <a:solidFill>
                  <a:srgbClr val="000000"/>
                </a:solidFill>
              </a:rPr>
              <a:t> </a:t>
            </a:r>
            <a:fld id="{F15010D9-7E02-40C5-B948-221E22DC7F41}" type="slidenum">
              <a:rPr lang="ka-GE" sz="1000" smtClean="0">
                <a:solidFill>
                  <a:srgbClr val="000000"/>
                </a:solidFill>
              </a:rPr>
              <a:pPr eaLnBrk="1" hangingPunct="1"/>
              <a:t>9</a:t>
            </a:fld>
            <a:endParaRPr lang="ka-GE" sz="1000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>
                <a:latin typeface="Trebuchet MS" pitchFamily="34" charset="0"/>
              </a:rPr>
              <a:t>მონაცემთა გაცვლის სტანდარტები</a:t>
            </a:r>
            <a:endParaRPr lang="ka-GE" noProof="1" smtClean="0">
              <a:latin typeface="Trebuchet MS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gray">
          <a:xfrm>
            <a:off x="314325" y="1555750"/>
            <a:ext cx="1719263" cy="968375"/>
          </a:xfrm>
          <a:prstGeom prst="rect">
            <a:avLst/>
          </a:prstGeom>
          <a:solidFill>
            <a:schemeClr val="tx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mtClean="0">
                <a:solidFill>
                  <a:srgbClr val="FFFFFF"/>
                </a:solidFill>
                <a:latin typeface="Trebuchet MS" pitchFamily="34" charset="0"/>
              </a:rPr>
              <a:t>HL7</a:t>
            </a:r>
            <a:endParaRPr lang="ka-GE" sz="1600" b="1" noProof="1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gray">
          <a:xfrm>
            <a:off x="314325" y="2646363"/>
            <a:ext cx="1719263" cy="9667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mtClean="0">
                <a:solidFill>
                  <a:srgbClr val="FFFFFF"/>
                </a:solidFill>
                <a:latin typeface="Trebuchet MS" pitchFamily="34" charset="0"/>
              </a:rPr>
              <a:t>DICOM</a:t>
            </a:r>
            <a:endParaRPr lang="ka-GE" sz="1600" b="1" noProof="1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gray">
          <a:xfrm>
            <a:off x="314325" y="3736975"/>
            <a:ext cx="1719263" cy="9667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mtClean="0">
                <a:solidFill>
                  <a:srgbClr val="FFFFFF"/>
                </a:solidFill>
                <a:latin typeface="Trebuchet MS" pitchFamily="34" charset="0"/>
              </a:rPr>
              <a:t>SNOMED</a:t>
            </a:r>
            <a:endParaRPr lang="ka-GE" sz="1600" b="1" noProof="1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gray">
          <a:xfrm>
            <a:off x="314325" y="4827588"/>
            <a:ext cx="1719263" cy="968375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mtClean="0">
                <a:solidFill>
                  <a:srgbClr val="FFFFFF"/>
                </a:solidFill>
                <a:latin typeface="Trebuchet MS" pitchFamily="34" charset="0"/>
              </a:rPr>
              <a:t>LOINC</a:t>
            </a:r>
            <a:endParaRPr lang="ka-GE" sz="1600" b="1" noProof="1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gray">
          <a:xfrm>
            <a:off x="2033588" y="1555750"/>
            <a:ext cx="6811962" cy="968375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190500" indent="-19050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D03737"/>
              </a:buClr>
              <a:buFont typeface="Wingdings" pitchFamily="2" charset="2"/>
              <a:buChar char="§"/>
            </a:pPr>
            <a:r>
              <a:rPr lang="ka-GE" sz="1400" noProof="1" smtClean="0">
                <a:solidFill>
                  <a:srgbClr val="000000"/>
                </a:solidFill>
                <a:latin typeface="Trebuchet MS" pitchFamily="34" charset="0"/>
              </a:rPr>
              <a:t>შეტყობინების სტანდარტი რომელიც მოიცავს პაციენტის კლინიკურ, ადმინისტრაციულ და ფინანსურ ინფორმაციას სისტემებს შორის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gray">
          <a:xfrm>
            <a:off x="2033588" y="2646363"/>
            <a:ext cx="6811962" cy="96678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190500" indent="-19050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D03737"/>
              </a:buClr>
              <a:buFont typeface="Wingdings" pitchFamily="2" charset="2"/>
              <a:buChar char="§"/>
            </a:pPr>
            <a:r>
              <a:rPr lang="ka-GE" sz="1400" noProof="1" smtClean="0">
                <a:solidFill>
                  <a:srgbClr val="000000"/>
                </a:solidFill>
                <a:latin typeface="Trebuchet MS" pitchFamily="34" charset="0"/>
              </a:rPr>
              <a:t>სამედიცინო სფეროში ციფრული გამოსახულებების და კომუნიკაციის სტანდარტი.  გამოიყენება კარდიოლოგიაში, სტომატოლოგიაში, რადიოლოგიაში, პედიატრიაში და ა.შ.</a:t>
            </a: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gray">
          <a:xfrm>
            <a:off x="2024063" y="3736975"/>
            <a:ext cx="6811962" cy="9667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190500" indent="-19050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D03737"/>
              </a:buClr>
              <a:buFont typeface="Wingdings" pitchFamily="2" charset="2"/>
              <a:buChar char="§"/>
            </a:pPr>
            <a:r>
              <a:rPr lang="ka-GE" sz="1400" noProof="1" smtClean="0">
                <a:solidFill>
                  <a:srgbClr val="000000"/>
                </a:solidFill>
                <a:latin typeface="Trebuchet MS" pitchFamily="34" charset="0"/>
              </a:rPr>
              <a:t>სისტემატიზებული სამედიცინო ნომენკლატურა: მოიცავს კლინიკური ინფორმაციის სახეობებს, როგორიცაა დაავადებები, გამოკვლევის შედეგები, პროცედურები, ფარმაცევტული საშულებები და სხვ.</a:t>
            </a: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gray">
          <a:xfrm>
            <a:off x="2024063" y="4827588"/>
            <a:ext cx="6811962" cy="968375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190500" indent="-19050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D03737"/>
              </a:buClr>
              <a:buFont typeface="Wingdings" pitchFamily="2" charset="2"/>
              <a:buChar char="§"/>
            </a:pPr>
            <a:r>
              <a:rPr lang="ka-GE" sz="1400" noProof="1" smtClean="0">
                <a:solidFill>
                  <a:srgbClr val="000000"/>
                </a:solidFill>
                <a:latin typeface="Trebuchet MS" pitchFamily="34" charset="0"/>
              </a:rPr>
              <a:t>ლაბორატორიული კვლევების დასახელებების კოდირების სისტემა: აკავშირებს ჯანდაცვის დაწესებულებებსა და ლაბორატორიებს, ლაბორატორიული კვლევებისათვის განკუთვნილ მოწყობილობებს</a:t>
            </a: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gray">
          <a:xfrm>
            <a:off x="301625" y="800100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ka-GE" sz="1600" i="1" smtClean="0">
                <a:solidFill>
                  <a:srgbClr val="000000"/>
                </a:solidFill>
              </a:rPr>
              <a:t>Data Exchange Standards</a:t>
            </a:r>
            <a:endParaRPr lang="ka-GE" sz="1600" i="1"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35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2122</Words>
  <Application>Microsoft Office PowerPoint</Application>
  <PresentationFormat>On-screen Show (4:3)</PresentationFormat>
  <Paragraphs>762</Paragraphs>
  <Slides>57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Links</vt:lpstr>
      </vt:variant>
      <vt:variant>
        <vt:i4>22</vt:i4>
      </vt:variant>
      <vt:variant>
        <vt:lpstr>Slide Titles</vt:lpstr>
      </vt:variant>
      <vt:variant>
        <vt:i4>57</vt:i4>
      </vt:variant>
    </vt:vector>
  </HeadingPairs>
  <TitlesOfParts>
    <vt:vector size="84" baseType="lpstr">
      <vt:lpstr>Office Theme</vt:lpstr>
      <vt:lpstr>PresentationLoad</vt:lpstr>
      <vt:lpstr>1_PresentationLoad</vt:lpstr>
      <vt:lpstr>2_PresentationLoad</vt:lpstr>
      <vt:lpstr>1_Office Theme</vt:lpstr>
      <vt:lpstr>F:\satamasho.vsd\Drawing\~Page-3\Sheet.238</vt:lpstr>
      <vt:lpstr>F:\satamasho.vsd\Drawing\~Page-3\Sheet.240</vt:lpstr>
      <vt:lpstr>F:\satamasho.vsd\Drawing\~Page-4\Sheet.183</vt:lpstr>
      <vt:lpstr>F:\satamasho.vsd\Drawing\~Page-3\Sheet.240</vt:lpstr>
      <vt:lpstr>F:\satamasho.vsd\Drawing\~Page-3\Sheet.71</vt:lpstr>
      <vt:lpstr>F:\satamasho.vsd\Drawing\~Page-3\Sheet.72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F:\satamasho.vsd\Drawing\~Page-3\Sheet.71</vt:lpstr>
      <vt:lpstr>F:\satamasho.vsd\Drawing\~Page-3\Sheet.72</vt:lpstr>
      <vt:lpstr>F:\satamasho.vsd\Drawing\~Page-3\Sheet.73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satamasho.vsd\Drawing\~Page-3\Sheet.73</vt:lpstr>
      <vt:lpstr>PowerPoint Presentation</vt:lpstr>
      <vt:lpstr>PowerPoint Presentation</vt:lpstr>
      <vt:lpstr>პრეზენტაციის კომპონენტები</vt:lpstr>
      <vt:lpstr>PowerPoint Presentation</vt:lpstr>
      <vt:lpstr>PowerPoint Presentation</vt:lpstr>
      <vt:lpstr>PowerPoint Presentation</vt:lpstr>
      <vt:lpstr>ინფორმაციული ნაკადები</vt:lpstr>
      <vt:lpstr>მონაცემთა გაცვლის ტიპები</vt:lpstr>
      <vt:lpstr>მონაცემთა გაცვლის სტანდარტები</vt:lpstr>
      <vt:lpstr>სამედიცინო შემთხვევების რეგისტრაციის მოდული</vt:lpstr>
      <vt:lpstr>სამედიცინო შემთხვევის რეგისტრაცია</vt:lpstr>
      <vt:lpstr>შემთხვევის შესახებ ინფორმაციის მიღება და  შემთხვევის ინსპექტირება  </vt:lpstr>
      <vt:lpstr>მოდულის ფუნქციონალური მახასიათებლები (1)</vt:lpstr>
      <vt:lpstr>მოდულის ფუნქციონალური მახასიათებლები (2)</vt:lpstr>
      <vt:lpstr>სამედიცინო სერვისებით მოსარგებლეთა რეგისტრაციის მოდული</vt:lpstr>
      <vt:lpstr>მოსარგებლეთა რეგისტრაცია და ინფორმაციის გადაცემა</vt:lpstr>
      <vt:lpstr>სამედიცინო სერვისებით მოსარგებლეთა რეგისტრაციის მოდულის კომპონენტები</vt:lpstr>
      <vt:lpstr>მოდულის ფუნქციონალური მახასიათებლები</vt:lpstr>
      <vt:lpstr>ელექტრონული ანგარიშგების მართვის მოდული</vt:lpstr>
      <vt:lpstr>ანგარიშგებისთვის საჭირო ინფორმაციის  მიღება და გადაცემა</vt:lpstr>
      <vt:lpstr>მოდულის ფუნქციონალური მახასიათებლები</vt:lpstr>
      <vt:lpstr>PowerPoint Presentation</vt:lpstr>
      <vt:lpstr>PowerPoint Presentation</vt:lpstr>
      <vt:lpstr>მოდულის ფუნქციონალური მახასიათებლები</vt:lpstr>
      <vt:lpstr>სამედიცინო კლასიფიკატორების მოდული</vt:lpstr>
      <vt:lpstr>საერთაშორისო კლასიფიკატორები და სტანდარტები</vt:lpstr>
      <vt:lpstr>მოდულის ფუნქციონალური მახასიათებლები</vt:lpstr>
      <vt:lpstr>სამედიცინო საქმიანობის რეგულირება</vt:lpstr>
      <vt:lpstr>PowerPoint Presentation</vt:lpstr>
      <vt:lpstr>მოდულის ფუნქციონალური მახასიათებლები</vt:lpstr>
      <vt:lpstr>ფარმაცევტული საქმიანობა</vt:lpstr>
      <vt:lpstr>PowerPoint Presentation</vt:lpstr>
      <vt:lpstr>ფარმაცევტული და სააფთიაქო დაწესებულებების მოდული</vt:lpstr>
      <vt:lpstr>PowerPoint Presentation</vt:lpstr>
      <vt:lpstr>ელექტრონული დანიშნულების მოდულის აღწერა </vt:lpstr>
      <vt:lpstr>PowerPoint Presentation</vt:lpstr>
      <vt:lpstr>PowerPoint Presentation</vt:lpstr>
      <vt:lpstr>PowerPoint Presentation</vt:lpstr>
      <vt:lpstr>PowerPoint Presentation</vt:lpstr>
      <vt:lpstr>მოდულის ფუნქციონირების დადებითი მხარეები</vt:lpstr>
      <vt:lpstr>ათიაქებისა და სამედიცინო დაწესებულებების საინფორმაციო პორტალი</vt:lpstr>
      <vt:lpstr>PowerPoint Presentation</vt:lpstr>
      <vt:lpstr>აფთიაქებისა და სამედიცინო დაწესებულებების საინფორაციო პორტალი</vt:lpstr>
      <vt:lpstr>მოდულის ფუნქციონალური მახასიათებლები</vt:lpstr>
      <vt:lpstr>PowerPoint Presentation</vt:lpstr>
      <vt:lpstr>PowerPoint Presentation</vt:lpstr>
      <vt:lpstr>მოდულის ფუნქციონალური მახასიათებლები</vt:lpstr>
      <vt:lpstr>სამედიცინო მედიაციის მოდული </vt:lpstr>
      <vt:lpstr>PowerPoint Presentation</vt:lpstr>
      <vt:lpstr>მოდულის ფუნქციონალური მახასიათებლები</vt:lpstr>
      <vt:lpstr>იმუნიზაცია / ვაქცინაცია</vt:lpstr>
      <vt:lpstr>მოდულის ფუნქციონალური მახასიათებლები</vt:lpstr>
      <vt:lpstr>PowerPoint Presentation</vt:lpstr>
      <vt:lpstr>PowerPoint Presentation</vt:lpstr>
      <vt:lpstr>მოდულის ფუნქციონალური მახასიათებლები</vt:lpstr>
      <vt:lpstr>ჯანმრთელობის დაცვის ერთიანი საინფორმაციო სისტემის ვებ გვერდის კატეგორიები და მოდულები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შეტყობინებების მართვის მოდული</dc:title>
  <dc:creator>kgoginashvili</dc:creator>
  <cp:lastModifiedBy>Teona</cp:lastModifiedBy>
  <cp:revision>158</cp:revision>
  <cp:lastPrinted>2012-10-08T13:06:47Z</cp:lastPrinted>
  <dcterms:created xsi:type="dcterms:W3CDTF">2012-05-18T09:04:03Z</dcterms:created>
  <dcterms:modified xsi:type="dcterms:W3CDTF">2012-10-08T14:02:35Z</dcterms:modified>
</cp:coreProperties>
</file>